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4"/>
  </p:sldMasterIdLst>
  <p:notesMasterIdLst>
    <p:notesMasterId r:id="rId22"/>
  </p:notesMasterIdLst>
  <p:sldIdLst>
    <p:sldId id="256" r:id="rId5"/>
    <p:sldId id="270" r:id="rId6"/>
    <p:sldId id="257" r:id="rId7"/>
    <p:sldId id="288" r:id="rId8"/>
    <p:sldId id="263" r:id="rId9"/>
    <p:sldId id="289" r:id="rId10"/>
    <p:sldId id="290" r:id="rId11"/>
    <p:sldId id="291" r:id="rId12"/>
    <p:sldId id="292" r:id="rId13"/>
    <p:sldId id="293" r:id="rId14"/>
    <p:sldId id="294" r:id="rId15"/>
    <p:sldId id="283" r:id="rId16"/>
    <p:sldId id="287" r:id="rId17"/>
    <p:sldId id="295" r:id="rId18"/>
    <p:sldId id="273" r:id="rId19"/>
    <p:sldId id="296" r:id="rId20"/>
    <p:sldId id="285"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00245D"/>
    <a:srgbClr val="A8C6EA"/>
    <a:srgbClr val="00A5D9"/>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79902-5152-4D9B-890A-B0BD1F14CE0A}" v="5" dt="2022-06-07T20:55:49.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78" autoAdjust="0"/>
  </p:normalViewPr>
  <p:slideViewPr>
    <p:cSldViewPr>
      <p:cViewPr varScale="1">
        <p:scale>
          <a:sx n="98" d="100"/>
          <a:sy n="98" d="100"/>
        </p:scale>
        <p:origin x="90" y="1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40" d="100"/>
          <a:sy n="140" d="100"/>
        </p:scale>
        <p:origin x="-978" y="49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Aarti MD" userId="c020c15e-7408-4b78-bb80-b8963e84ce77" providerId="ADAL" clId="{E5279902-5152-4D9B-890A-B0BD1F14CE0A}"/>
    <pc:docChg chg="undo custSel modSld">
      <pc:chgData name="Patel, Aarti MD" userId="c020c15e-7408-4b78-bb80-b8963e84ce77" providerId="ADAL" clId="{E5279902-5152-4D9B-890A-B0BD1F14CE0A}" dt="2022-06-07T20:55:56.660" v="113" actId="20577"/>
      <pc:docMkLst>
        <pc:docMk/>
      </pc:docMkLst>
      <pc:sldChg chg="addSp delSp modSp mod modNotes">
        <pc:chgData name="Patel, Aarti MD" userId="c020c15e-7408-4b78-bb80-b8963e84ce77" providerId="ADAL" clId="{E5279902-5152-4D9B-890A-B0BD1F14CE0A}" dt="2022-06-07T20:54:38.586" v="30" actId="20577"/>
        <pc:sldMkLst>
          <pc:docMk/>
          <pc:sldMk cId="0" sldId="263"/>
        </pc:sldMkLst>
        <pc:graphicFrameChg chg="del">
          <ac:chgData name="Patel, Aarti MD" userId="c020c15e-7408-4b78-bb80-b8963e84ce77" providerId="ADAL" clId="{E5279902-5152-4D9B-890A-B0BD1F14CE0A}" dt="2022-06-07T20:51:32.331" v="6" actId="478"/>
          <ac:graphicFrameMkLst>
            <pc:docMk/>
            <pc:sldMk cId="0" sldId="263"/>
            <ac:graphicFrameMk id="4" creationId="{00000000-0000-0000-0000-000000000000}"/>
          </ac:graphicFrameMkLst>
        </pc:graphicFrameChg>
        <pc:graphicFrameChg chg="add del mod">
          <ac:chgData name="Patel, Aarti MD" userId="c020c15e-7408-4b78-bb80-b8963e84ce77" providerId="ADAL" clId="{E5279902-5152-4D9B-890A-B0BD1F14CE0A}" dt="2022-06-07T20:52:06.814" v="10"/>
          <ac:graphicFrameMkLst>
            <pc:docMk/>
            <pc:sldMk cId="0" sldId="263"/>
            <ac:graphicFrameMk id="5" creationId="{B86AB313-850E-4F0E-B3B7-131F3C3CA0B1}"/>
          </ac:graphicFrameMkLst>
        </pc:graphicFrameChg>
        <pc:graphicFrameChg chg="add mod modGraphic">
          <ac:chgData name="Patel, Aarti MD" userId="c020c15e-7408-4b78-bb80-b8963e84ce77" providerId="ADAL" clId="{E5279902-5152-4D9B-890A-B0BD1F14CE0A}" dt="2022-06-07T20:54:38.586" v="30" actId="20577"/>
          <ac:graphicFrameMkLst>
            <pc:docMk/>
            <pc:sldMk cId="0" sldId="263"/>
            <ac:graphicFrameMk id="6" creationId="{C71C41DC-8002-42E3-8280-C9B49F2912D1}"/>
          </ac:graphicFrameMkLst>
        </pc:graphicFrameChg>
        <pc:picChg chg="add del">
          <ac:chgData name="Patel, Aarti MD" userId="c020c15e-7408-4b78-bb80-b8963e84ce77" providerId="ADAL" clId="{E5279902-5152-4D9B-890A-B0BD1F14CE0A}" dt="2022-06-07T20:51:43.040" v="8" actId="478"/>
          <ac:picMkLst>
            <pc:docMk/>
            <pc:sldMk cId="0" sldId="263"/>
            <ac:picMk id="3" creationId="{678D7024-0938-4C61-89D4-5F7C5683BBBF}"/>
          </ac:picMkLst>
        </pc:picChg>
      </pc:sldChg>
      <pc:sldChg chg="modNotes">
        <pc:chgData name="Patel, Aarti MD" userId="c020c15e-7408-4b78-bb80-b8963e84ce77" providerId="ADAL" clId="{E5279902-5152-4D9B-890A-B0BD1F14CE0A}" dt="2022-06-07T20:48:50.462" v="5" actId="27636"/>
        <pc:sldMkLst>
          <pc:docMk/>
          <pc:sldMk cId="0" sldId="273"/>
        </pc:sldMkLst>
      </pc:sldChg>
      <pc:sldChg chg="modNotes">
        <pc:chgData name="Patel, Aarti MD" userId="c020c15e-7408-4b78-bb80-b8963e84ce77" providerId="ADAL" clId="{E5279902-5152-4D9B-890A-B0BD1F14CE0A}" dt="2022-06-07T20:48:50.446" v="4" actId="27636"/>
        <pc:sldMkLst>
          <pc:docMk/>
          <pc:sldMk cId="0" sldId="283"/>
        </pc:sldMkLst>
      </pc:sldChg>
      <pc:sldChg chg="modNotes">
        <pc:chgData name="Patel, Aarti MD" userId="c020c15e-7408-4b78-bb80-b8963e84ce77" providerId="ADAL" clId="{E5279902-5152-4D9B-890A-B0BD1F14CE0A}" dt="2022-06-07T20:48:50.365" v="0" actId="27636"/>
        <pc:sldMkLst>
          <pc:docMk/>
          <pc:sldMk cId="2354376561" sldId="288"/>
        </pc:sldMkLst>
      </pc:sldChg>
      <pc:sldChg chg="modNotes">
        <pc:chgData name="Patel, Aarti MD" userId="c020c15e-7408-4b78-bb80-b8963e84ce77" providerId="ADAL" clId="{E5279902-5152-4D9B-890A-B0BD1F14CE0A}" dt="2022-06-07T20:48:50.407" v="2" actId="27636"/>
        <pc:sldMkLst>
          <pc:docMk/>
          <pc:sldMk cId="3786891602" sldId="290"/>
        </pc:sldMkLst>
      </pc:sldChg>
      <pc:sldChg chg="modNotes">
        <pc:chgData name="Patel, Aarti MD" userId="c020c15e-7408-4b78-bb80-b8963e84ce77" providerId="ADAL" clId="{E5279902-5152-4D9B-890A-B0BD1F14CE0A}" dt="2022-06-07T20:48:50.438" v="3" actId="27636"/>
        <pc:sldMkLst>
          <pc:docMk/>
          <pc:sldMk cId="986184304" sldId="293"/>
        </pc:sldMkLst>
      </pc:sldChg>
      <pc:sldChg chg="modSp mod">
        <pc:chgData name="Patel, Aarti MD" userId="c020c15e-7408-4b78-bb80-b8963e84ce77" providerId="ADAL" clId="{E5279902-5152-4D9B-890A-B0BD1F14CE0A}" dt="2022-06-07T20:55:56.660" v="113" actId="20577"/>
        <pc:sldMkLst>
          <pc:docMk/>
          <pc:sldMk cId="18848087" sldId="296"/>
        </pc:sldMkLst>
        <pc:spChg chg="mod">
          <ac:chgData name="Patel, Aarti MD" userId="c020c15e-7408-4b78-bb80-b8963e84ce77" providerId="ADAL" clId="{E5279902-5152-4D9B-890A-B0BD1F14CE0A}" dt="2022-06-07T20:55:56.660" v="113" actId="20577"/>
          <ac:spMkLst>
            <pc:docMk/>
            <pc:sldMk cId="18848087" sldId="296"/>
            <ac:spMk id="174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fld id="{A11AE425-7345-49DB-AAA1-5E92830DF411}" type="datetimeFigureOut">
              <a:rPr lang="en-US"/>
              <a:pPr>
                <a:defRPr/>
              </a:pPr>
              <a:t>6/7/2022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atin typeface="Arial" charset="0"/>
              </a:defRPr>
            </a:lvl1pPr>
          </a:lstStyle>
          <a:p>
            <a:pPr>
              <a:defRPr/>
            </a:pPr>
            <a:fld id="{F6E97607-082A-410E-AEA1-B07C2EF61B3D}" type="slidenum">
              <a:rPr lang="en-US"/>
              <a:pPr>
                <a:defRPr/>
              </a:pPr>
              <a:t>‹#›</a:t>
            </a:fld>
            <a:endParaRPr lang="en-US" dirty="0"/>
          </a:p>
        </p:txBody>
      </p:sp>
    </p:spTree>
    <p:extLst>
      <p:ext uri="{BB962C8B-B14F-4D97-AF65-F5344CB8AC3E}">
        <p14:creationId xmlns:p14="http://schemas.microsoft.com/office/powerpoint/2010/main" val="3469339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Welcome.</a:t>
            </a:r>
          </a:p>
          <a:p>
            <a:pPr eaLnBrk="1" hangingPunct="1"/>
            <a:endParaRPr lang="en-US" altLang="en-US"/>
          </a:p>
          <a:p>
            <a:pPr eaLnBrk="1" hangingPunct="1"/>
            <a:r>
              <a:rPr lang="en-US" altLang="en-US"/>
              <a:t>I’m (name), and I’m the (title).</a:t>
            </a:r>
          </a:p>
          <a:p>
            <a:pPr eaLnBrk="1" hangingPunct="1"/>
            <a:endParaRPr lang="en-US" altLang="en-US"/>
          </a:p>
          <a:p>
            <a:pPr eaLnBrk="1" hangingPunct="1"/>
            <a:r>
              <a:rPr lang="en-US" altLang="en-US"/>
              <a:t>I oversee (blank) departments, and I’ve worked for UCSD for (blank) years.  </a:t>
            </a:r>
          </a:p>
          <a:p>
            <a:pPr eaLnBrk="1" hangingPunct="1"/>
            <a:endParaRPr lang="en-US" altLang="en-US"/>
          </a:p>
          <a:p>
            <a:pPr eaLnBrk="1" hangingPunct="1"/>
            <a:r>
              <a:rPr lang="en-US" altLang="en-US"/>
              <a:t>I’m delighted to have this opportunity to share with you an overview of UC San Diego’s Health Sciences.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E35351-9BD8-42CB-8BB8-6F7A49CF8181}" type="slidenum">
              <a:rPr lang="en-US" altLang="en-US" sz="1300" smtClean="0">
                <a:latin typeface="Arial" charset="0"/>
              </a:rPr>
              <a:pPr eaLnBrk="1" hangingPunct="1">
                <a:spcBef>
                  <a:spcPct val="0"/>
                </a:spcBef>
              </a:pPr>
              <a:t>1</a:t>
            </a:fld>
            <a:endParaRPr lang="en-US" altLang="en-US" sz="13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dirty="0"/>
              <a:t>In addition to our two hospitals, the Medical Center also consists of specialty centers located in La Jolla.</a:t>
            </a:r>
          </a:p>
          <a:p>
            <a:pPr eaLnBrk="1" hangingPunct="1">
              <a:spcBef>
                <a:spcPct val="0"/>
              </a:spcBef>
              <a:defRPr/>
            </a:pPr>
            <a:endParaRPr lang="en-US" dirty="0"/>
          </a:p>
          <a:p>
            <a:pPr eaLnBrk="1" hangingPunct="1">
              <a:spcBef>
                <a:spcPct val="0"/>
              </a:spcBef>
              <a:defRPr/>
            </a:pPr>
            <a:r>
              <a:rPr lang="en-US" dirty="0"/>
              <a:t>These centers include the Moores UCSD Cancer Center, a National Cancer Institute Comprehensive Cancer Center – the highest designation a cancer center can achieve in terms of research, clinical care and community outreach. We are the only hospital in San Diego to have this designation.</a:t>
            </a:r>
          </a:p>
          <a:p>
            <a:pPr lvl="1" eaLnBrk="1" hangingPunct="1">
              <a:spcBef>
                <a:spcPct val="0"/>
              </a:spcBef>
              <a:defRPr/>
            </a:pPr>
            <a:endParaRPr lang="en-US" dirty="0"/>
          </a:p>
          <a:p>
            <a:pPr eaLnBrk="1" hangingPunct="1">
              <a:spcBef>
                <a:spcPct val="0"/>
              </a:spcBef>
              <a:defRPr/>
            </a:pPr>
            <a:r>
              <a:rPr lang="en-US" dirty="0"/>
              <a:t>The Cancer Center is where nearly 300 medical and radiation oncologists, surgeons and researches work together to develop the next generation of life-saving therapies and technology. It offers an innovative program to address the psychological and social dimensions of cancer treatment, showcased in 2008 in an Institute of Medicine report as a model for the nation.</a:t>
            </a:r>
          </a:p>
          <a:p>
            <a:pPr eaLnBrk="1" hangingPunct="1">
              <a:spcBef>
                <a:spcPct val="0"/>
              </a:spcBef>
              <a:defRPr/>
            </a:pPr>
            <a:endParaRPr lang="en-US" dirty="0"/>
          </a:p>
          <a:p>
            <a:pPr>
              <a:defRPr/>
            </a:pPr>
            <a:r>
              <a:rPr lang="en-US" dirty="0"/>
              <a:t>Its extraordinary research base and collaborative patient care environment make the Cancer Center a leader for cutting-edge cancer care and investigational therapies.</a:t>
            </a:r>
          </a:p>
          <a:p>
            <a:pPr>
              <a:defRPr/>
            </a:pPr>
            <a:endParaRPr lang="en-US" sz="1100" dirty="0"/>
          </a:p>
          <a:p>
            <a:pPr>
              <a:defRPr/>
            </a:pPr>
            <a:r>
              <a:rPr lang="en-US" dirty="0"/>
              <a:t>The Cancer Center is also participating in an unprecedented statewide University of California collaboration to improve care for breast cancer patients by designing and testing new approaches to research, technology and health care delivery. Named the ATHENA Breast Health Network, the project will initially involve 150,000 women throughout California who will be screened for breast cancer and followed for decades through the five UC medical centers.</a:t>
            </a:r>
          </a:p>
          <a:p>
            <a:pPr>
              <a:defRPr/>
            </a:pPr>
            <a:endParaRPr lang="en-US" dirty="0"/>
          </a:p>
          <a:p>
            <a:pPr>
              <a:defRPr/>
            </a:pPr>
            <a:r>
              <a:rPr lang="en-US" dirty="0"/>
              <a:t>The Medical Center’s Radiation Oncology Department has also opened additional facilities in the South Bay and in North County to offer patients who need radiation therapy greater convenience.  </a:t>
            </a:r>
          </a:p>
          <a:p>
            <a:pPr>
              <a:defRPr/>
            </a:pPr>
            <a:endParaRPr lang="en-US" dirty="0"/>
          </a:p>
          <a:p>
            <a:pPr>
              <a:defRPr/>
            </a:pPr>
            <a:r>
              <a:rPr lang="en-US" dirty="0"/>
              <a:t>The Cancer Center is also the location of a National Cancer Institute (NCI) Center for Cancer Nanotechnology Excellence. The mission of the center is to fight cancer by using nanotechnology to develop anti-cancer therapies that directly target tumor cells and to have more accurate and faster diagnostics and ways to track down cancer cells that survive therapy.</a:t>
            </a:r>
          </a:p>
          <a:p>
            <a:pPr eaLnBrk="1" hangingPunct="1">
              <a:spcBef>
                <a:spcPct val="0"/>
              </a:spcBef>
              <a:defRPr/>
            </a:pPr>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29B72D-80D3-4B9D-8BB9-51875CF0C692}" type="slidenum">
              <a:rPr lang="en-US" altLang="en-US" sz="1300" smtClean="0">
                <a:latin typeface="Arial" charset="0"/>
              </a:rPr>
              <a:pPr eaLnBrk="1" hangingPunct="1">
                <a:spcBef>
                  <a:spcPct val="0"/>
                </a:spcBef>
              </a:pPr>
              <a:t>10</a:t>
            </a:fld>
            <a:endParaRPr lang="en-US" altLang="en-US" sz="13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develop world-class programs, you have to have more than a vision. You need to know where you’re going, build a strong team and have systems.</a:t>
            </a:r>
          </a:p>
          <a:p>
            <a:endParaRPr lang="en-US" altLang="en-US"/>
          </a:p>
          <a:p>
            <a:r>
              <a:rPr lang="en-US" altLang="en-US"/>
              <a:t>The Senior Executive Leadership team within the Medical Center has committed to meeting aggressive strategic plan goals that were established to support and advance people, service, quality, innovation, growth and financial success. </a:t>
            </a:r>
          </a:p>
          <a:p>
            <a:pPr eaLnBrk="1" hangingPunct="1">
              <a:spcBef>
                <a:spcPct val="0"/>
              </a:spcBef>
            </a:pPr>
            <a:endParaRPr lang="en-US" altLang="en-US"/>
          </a:p>
          <a:p>
            <a:pPr eaLnBrk="1" hangingPunct="1">
              <a:spcBef>
                <a:spcPct val="0"/>
              </a:spcBef>
            </a:pPr>
            <a:r>
              <a:rPr lang="en-US" altLang="en-US"/>
              <a:t>(Briefly mention by name who oversees what).</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A3764F-5A3D-4D64-9060-C936B355F547}" type="slidenum">
              <a:rPr lang="en-US" altLang="en-US" sz="1300" smtClean="0">
                <a:latin typeface="Arial" charset="0"/>
              </a:rPr>
              <a:pPr eaLnBrk="1" hangingPunct="1">
                <a:spcBef>
                  <a:spcPct val="0"/>
                </a:spcBef>
              </a:pPr>
              <a:t>11</a:t>
            </a:fld>
            <a:endParaRPr lang="en-US" altLang="en-US" sz="13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defRPr/>
            </a:pPr>
            <a:r>
              <a:rPr lang="en-US" dirty="0"/>
              <a:t>The Medical Center includes two hospitals in two different locations and has the following combined statistics for fiscal year 2009. </a:t>
            </a:r>
          </a:p>
          <a:p>
            <a:pPr>
              <a:defRPr/>
            </a:pPr>
            <a:endParaRPr lang="en-US" dirty="0"/>
          </a:p>
          <a:p>
            <a:pPr>
              <a:defRPr/>
            </a:pPr>
            <a:r>
              <a:rPr lang="en-US" dirty="0"/>
              <a:t>(Go through and highlight key data points) </a:t>
            </a:r>
          </a:p>
          <a:p>
            <a:pPr eaLnBrk="1" hangingPunct="1">
              <a:spcBef>
                <a:spcPct val="0"/>
              </a:spcBef>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3A463D-6A99-49D1-8730-2F1C29850E3B}" type="slidenum">
              <a:rPr lang="en-US" altLang="en-US" sz="1300" smtClean="0">
                <a:latin typeface="Arial" charset="0"/>
              </a:rPr>
              <a:pPr eaLnBrk="1" hangingPunct="1">
                <a:spcBef>
                  <a:spcPct val="0"/>
                </a:spcBef>
              </a:pPr>
              <a:t>12</a:t>
            </a:fld>
            <a:endParaRPr lang="en-US" altLang="en-US" sz="13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t>Health Sciences is led by Vice Chancellor Dr. David Brenner. </a:t>
            </a:r>
          </a:p>
          <a:p>
            <a:pPr eaLnBrk="1" hangingPunct="1">
              <a:lnSpc>
                <a:spcPct val="90000"/>
              </a:lnSpc>
              <a:spcBef>
                <a:spcPct val="0"/>
              </a:spcBef>
            </a:pPr>
            <a:endParaRPr lang="en-US" altLang="en-US"/>
          </a:p>
          <a:p>
            <a:pPr eaLnBrk="1" hangingPunct="1">
              <a:lnSpc>
                <a:spcPct val="90000"/>
              </a:lnSpc>
              <a:spcBef>
                <a:spcPct val="0"/>
              </a:spcBef>
            </a:pPr>
            <a:r>
              <a:rPr lang="en-US" altLang="en-US"/>
              <a:t>In his role, he oversees the School of Medicine, Skaggs School of Pharmacy, the Medical Center and the Medical Group. </a:t>
            </a:r>
          </a:p>
          <a:p>
            <a:pPr eaLnBrk="1" hangingPunct="1">
              <a:lnSpc>
                <a:spcPct val="90000"/>
              </a:lnSpc>
              <a:spcBef>
                <a:spcPct val="0"/>
              </a:spcBef>
            </a:pPr>
            <a:endParaRPr lang="en-US" altLang="en-US"/>
          </a:p>
          <a:p>
            <a:pPr eaLnBrk="1" hangingPunct="1">
              <a:lnSpc>
                <a:spcPct val="90000"/>
              </a:lnSpc>
              <a:spcBef>
                <a:spcPct val="0"/>
              </a:spcBef>
            </a:pPr>
            <a:r>
              <a:rPr lang="en-US" altLang="en-US"/>
              <a:t>Within Health Sciences, there are over 900 faculty, 7,500 staff; more than 600 medical and pharmacy students; and a health system that cares for thousands of patients annually.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B7164C-C659-4474-B648-0401FCCB248A}" type="slidenum">
              <a:rPr lang="en-US" altLang="en-US" sz="1300" smtClean="0">
                <a:latin typeface="Arial" charset="0"/>
              </a:rPr>
              <a:pPr eaLnBrk="1" hangingPunct="1">
                <a:spcBef>
                  <a:spcPct val="0"/>
                </a:spcBef>
              </a:pPr>
              <a:t>13</a:t>
            </a:fld>
            <a:endParaRPr lang="en-US" altLang="en-US" sz="13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E97607-082A-410E-AEA1-B07C2EF61B3D}" type="slidenum">
              <a:rPr lang="en-US" smtClean="0"/>
              <a:pPr>
                <a:defRPr/>
              </a:pPr>
              <a:t>14</a:t>
            </a:fld>
            <a:endParaRPr lang="en-US" dirty="0"/>
          </a:p>
        </p:txBody>
      </p:sp>
    </p:spTree>
    <p:extLst>
      <p:ext uri="{BB962C8B-B14F-4D97-AF65-F5344CB8AC3E}">
        <p14:creationId xmlns:p14="http://schemas.microsoft.com/office/powerpoint/2010/main" val="134615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35000"/>
              </a:spcBef>
            </a:pPr>
            <a:r>
              <a:rPr lang="en-US" altLang="en-US"/>
              <a:t>Our Medical Center has received national recognition by different organizations and has the distinction of being the only top-ranked hospital in San Diego, as evidenced by our recent </a:t>
            </a:r>
            <a:r>
              <a:rPr lang="en-US" altLang="en-US" i="1"/>
              <a:t>U.S. News &amp; World Report </a:t>
            </a:r>
            <a:r>
              <a:rPr lang="en-US" altLang="en-US"/>
              <a:t>rankings! </a:t>
            </a:r>
          </a:p>
          <a:p>
            <a:pPr eaLnBrk="1" hangingPunct="1">
              <a:spcBef>
                <a:spcPct val="35000"/>
              </a:spcBef>
            </a:pPr>
            <a:endParaRPr lang="en-US" altLang="en-US"/>
          </a:p>
          <a:p>
            <a:pPr eaLnBrk="1" hangingPunct="1">
              <a:spcBef>
                <a:spcPct val="35000"/>
              </a:spcBef>
            </a:pPr>
            <a:r>
              <a:rPr lang="en-US" altLang="en-US" sz="1700"/>
              <a:t>Respiratory Disorders 14</a:t>
            </a:r>
            <a:r>
              <a:rPr lang="en-US" altLang="en-US" sz="1700" baseline="30000"/>
              <a:t>th</a:t>
            </a:r>
            <a:r>
              <a:rPr lang="en-US" altLang="en-US" sz="1700"/>
              <a:t> </a:t>
            </a:r>
          </a:p>
          <a:p>
            <a:pPr eaLnBrk="1" hangingPunct="1">
              <a:spcBef>
                <a:spcPct val="35000"/>
              </a:spcBef>
            </a:pPr>
            <a:r>
              <a:rPr lang="en-US" altLang="en-US" sz="1700"/>
              <a:t>Psychiatry 20</a:t>
            </a:r>
            <a:r>
              <a:rPr lang="en-US" altLang="en-US" sz="1700" baseline="30000"/>
              <a:t>th</a:t>
            </a:r>
            <a:r>
              <a:rPr lang="en-US" altLang="en-US" sz="1700"/>
              <a:t> </a:t>
            </a:r>
          </a:p>
          <a:p>
            <a:pPr eaLnBrk="1" hangingPunct="1">
              <a:spcBef>
                <a:spcPct val="35000"/>
              </a:spcBef>
            </a:pPr>
            <a:r>
              <a:rPr lang="en-US" altLang="en-US" sz="1700"/>
              <a:t>Rheumatology 21</a:t>
            </a:r>
            <a:r>
              <a:rPr lang="en-US" altLang="en-US" sz="1700" baseline="30000"/>
              <a:t>st</a:t>
            </a:r>
            <a:r>
              <a:rPr lang="en-US" altLang="en-US" sz="1700"/>
              <a:t> </a:t>
            </a:r>
          </a:p>
          <a:p>
            <a:pPr eaLnBrk="1" hangingPunct="1">
              <a:spcBef>
                <a:spcPct val="35000"/>
              </a:spcBef>
            </a:pPr>
            <a:r>
              <a:rPr lang="en-US" altLang="en-US" sz="1700"/>
              <a:t>Urology 39</a:t>
            </a:r>
            <a:r>
              <a:rPr lang="en-US" altLang="en-US" sz="1700" baseline="30000"/>
              <a:t>th</a:t>
            </a:r>
            <a:r>
              <a:rPr lang="en-US" altLang="en-US" sz="1700"/>
              <a:t> </a:t>
            </a:r>
          </a:p>
          <a:p>
            <a:pPr eaLnBrk="1" hangingPunct="1">
              <a:spcBef>
                <a:spcPct val="35000"/>
              </a:spcBef>
            </a:pPr>
            <a:r>
              <a:rPr lang="en-US" altLang="en-US" sz="1700"/>
              <a:t>Kidney Disorders 43</a:t>
            </a:r>
            <a:r>
              <a:rPr lang="en-US" altLang="en-US" sz="1700" baseline="30000"/>
              <a:t>rd</a:t>
            </a:r>
            <a:r>
              <a:rPr lang="en-US" altLang="en-US" sz="1700"/>
              <a:t> </a:t>
            </a:r>
          </a:p>
          <a:p>
            <a:pPr eaLnBrk="1" hangingPunct="1">
              <a:spcBef>
                <a:spcPct val="35000"/>
              </a:spcBef>
            </a:pPr>
            <a:r>
              <a:rPr lang="en-US" altLang="en-US" sz="1700"/>
              <a:t>Cancer 47</a:t>
            </a:r>
            <a:r>
              <a:rPr lang="en-US" altLang="en-US" sz="1700" baseline="30000"/>
              <a:t>th</a:t>
            </a:r>
            <a:r>
              <a:rPr lang="en-US" altLang="en-US" sz="1700"/>
              <a:t> </a:t>
            </a:r>
            <a:endParaRPr lang="en-US" altLang="en-US"/>
          </a:p>
          <a:p>
            <a:pPr eaLnBrk="1" hangingPunct="1">
              <a:buFont typeface="Wingdings" pitchFamily="2" charset="2"/>
              <a:buNone/>
            </a:pPr>
            <a:endParaRPr lang="en-US" altLang="en-US"/>
          </a:p>
          <a:p>
            <a:pPr eaLnBrk="1" hangingPunct="1">
              <a:buFont typeface="Wingdings" pitchFamily="2" charset="2"/>
              <a:buNone/>
            </a:pPr>
            <a:r>
              <a:rPr lang="en-US" altLang="en-US"/>
              <a:t>In 2009, </a:t>
            </a:r>
            <a:r>
              <a:rPr lang="en-US" altLang="en-US" i="1"/>
              <a:t>Nursing Professionals Magazine </a:t>
            </a:r>
            <a:r>
              <a:rPr lang="en-US" altLang="en-US"/>
              <a:t>ranked us as one of the “Top 100 Hospitals to Work For,” which is a prestigious designation and quite a testament to our nursing leadership and staff.</a:t>
            </a:r>
          </a:p>
          <a:p>
            <a:pPr eaLnBrk="1" hangingPunct="1">
              <a:buFont typeface="Wingdings" pitchFamily="2" charset="2"/>
              <a:buNone/>
            </a:pPr>
            <a:endParaRPr lang="en-US" altLang="en-US"/>
          </a:p>
          <a:p>
            <a:pPr eaLnBrk="1" hangingPunct="1">
              <a:buFont typeface="Wingdings" pitchFamily="2" charset="2"/>
              <a:buNone/>
            </a:pPr>
            <a:r>
              <a:rPr lang="en-US" altLang="en-US"/>
              <a:t>The Medical Center has been on both </a:t>
            </a:r>
            <a:r>
              <a:rPr lang="en-US" altLang="en-US" i="1"/>
              <a:t>Hospitals and Health Networks’  </a:t>
            </a:r>
            <a:r>
              <a:rPr lang="en-US" altLang="en-US"/>
              <a:t>the “Most Wired” and “Most Wireless” lists multiple times – recognition that putting patients first doesn’t mean technological improvements can’t move forward.</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8A9C59-405A-4190-96F1-2D65274D5316}" type="slidenum">
              <a:rPr lang="en-US" altLang="en-US" sz="1300" smtClean="0">
                <a:latin typeface="Arial" charset="0"/>
              </a:rPr>
              <a:pPr eaLnBrk="1" hangingPunct="1">
                <a:spcBef>
                  <a:spcPct val="0"/>
                </a:spcBef>
              </a:pPr>
              <a:t>15</a:t>
            </a:fld>
            <a:endParaRPr lang="en-US" altLang="en-US" sz="13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UC San Diego is where discoveries are delivered, every day.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087C71-155F-4BDA-B3DE-E2E62256821A}" type="slidenum">
              <a:rPr lang="en-US" altLang="en-US" sz="1300" smtClean="0">
                <a:latin typeface="Arial" charset="0"/>
              </a:rPr>
              <a:pPr eaLnBrk="1" hangingPunct="1">
                <a:spcBef>
                  <a:spcPct val="0"/>
                </a:spcBef>
              </a:pPr>
              <a:t>16</a:t>
            </a:fld>
            <a:endParaRPr lang="en-US" altLang="en-US" sz="13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78DF27-29C6-4C52-B0BE-296A3A0D2727}" type="slidenum">
              <a:rPr lang="en-US" smtClean="0"/>
              <a:pPr>
                <a:defRPr/>
              </a:pPr>
              <a:t>17</a:t>
            </a:fld>
            <a:endParaRPr lang="en-US" dirty="0"/>
          </a:p>
        </p:txBody>
      </p:sp>
    </p:spTree>
    <p:extLst>
      <p:ext uri="{BB962C8B-B14F-4D97-AF65-F5344CB8AC3E}">
        <p14:creationId xmlns:p14="http://schemas.microsoft.com/office/powerpoint/2010/main" val="52917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Health Sciences if part of the University of California, San Diego.</a:t>
            </a:r>
          </a:p>
          <a:p>
            <a:pPr eaLnBrk="1" hangingPunct="1">
              <a:spcBef>
                <a:spcPct val="0"/>
              </a:spcBef>
            </a:pPr>
            <a:endParaRPr lang="en-US" altLang="en-US"/>
          </a:p>
          <a:p>
            <a:pPr eaLnBrk="1" hangingPunct="1">
              <a:spcBef>
                <a:spcPct val="0"/>
              </a:spcBef>
            </a:pPr>
            <a:r>
              <a:rPr lang="en-US" altLang="en-US"/>
              <a:t>UC San Diego is a top-ranked university that is dedicated to learning, teaching, and serving society through education, research and public service.</a:t>
            </a:r>
          </a:p>
          <a:p>
            <a:pPr eaLnBrk="1" hangingPunct="1">
              <a:spcBef>
                <a:spcPct val="0"/>
              </a:spcBef>
            </a:pPr>
            <a:endParaRPr lang="en-US" altLang="en-US"/>
          </a:p>
          <a:p>
            <a:pPr eaLnBrk="1" hangingPunct="1">
              <a:spcBef>
                <a:spcPct val="0"/>
              </a:spcBef>
            </a:pPr>
            <a:r>
              <a:rPr lang="en-US" altLang="en-US"/>
              <a:t>Its academic excellence is built on a strong faculty and an innovative educational approach that includes interdisciplinary programs which expand traditional boundaries.</a:t>
            </a:r>
          </a:p>
          <a:p>
            <a:pPr eaLnBrk="1" hangingPunct="1">
              <a:spcBef>
                <a:spcPct val="0"/>
              </a:spcBef>
            </a:pPr>
            <a:endParaRPr lang="en-US" altLang="en-US"/>
          </a:p>
          <a:p>
            <a:pPr eaLnBrk="1" hangingPunct="1">
              <a:spcBef>
                <a:spcPct val="0"/>
              </a:spcBef>
            </a:pPr>
            <a:r>
              <a:rPr lang="en-US" altLang="en-US"/>
              <a:t>Instead of being organized around a field of study, each of the six  colleges focus on a distinct philosophy and core learning courses.</a:t>
            </a:r>
          </a:p>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54C697-782E-43B6-8B75-7568F3C19AB9}" type="slidenum">
              <a:rPr lang="en-US" altLang="en-US" sz="1300" smtClean="0">
                <a:latin typeface="Arial" charset="0"/>
              </a:rPr>
              <a:pPr eaLnBrk="1" hangingPunct="1">
                <a:spcBef>
                  <a:spcPct val="0"/>
                </a:spcBef>
              </a:pPr>
              <a:t>2</a:t>
            </a:fld>
            <a:endParaRPr lang="en-US" altLang="en-US" sz="13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a:t>In only four decades, Health Sciences has achieved national and international distinction as a premier institution, renowned for biomedical research, education and clinical care. </a:t>
            </a:r>
          </a:p>
          <a:p>
            <a:pPr eaLnBrk="1" hangingPunct="1">
              <a:lnSpc>
                <a:spcPct val="80000"/>
              </a:lnSpc>
              <a:spcBef>
                <a:spcPct val="0"/>
              </a:spcBef>
            </a:pPr>
            <a:endParaRPr lang="en-US" altLang="en-US"/>
          </a:p>
          <a:p>
            <a:pPr eaLnBrk="1" hangingPunct="1">
              <a:lnSpc>
                <a:spcPct val="80000"/>
              </a:lnSpc>
              <a:spcBef>
                <a:spcPct val="0"/>
              </a:spcBef>
            </a:pPr>
            <a:r>
              <a:rPr lang="en-US" altLang="en-US"/>
              <a:t>Health Sciences programs are known for having physicians and scientists working together, across disciplines, to deliver meaningful breakthroughs.</a:t>
            </a:r>
          </a:p>
          <a:p>
            <a:pPr eaLnBrk="1" hangingPunct="1">
              <a:lnSpc>
                <a:spcPct val="80000"/>
              </a:lnSpc>
              <a:spcBef>
                <a:spcPct val="0"/>
              </a:spcBef>
            </a:pPr>
            <a:endParaRPr lang="en-US" altLang="en-US"/>
          </a:p>
          <a:p>
            <a:pPr eaLnBrk="1" hangingPunct="1">
              <a:lnSpc>
                <a:spcPct val="80000"/>
              </a:lnSpc>
              <a:spcBef>
                <a:spcPct val="0"/>
              </a:spcBef>
            </a:pPr>
            <a:r>
              <a:rPr lang="en-US" altLang="en-US"/>
              <a:t>The School of Medicine and Skaggs School of Pharmacy are dedicated to cultivating and supporting future practitioners.</a:t>
            </a:r>
          </a:p>
          <a:p>
            <a:pPr eaLnBrk="1" hangingPunct="1">
              <a:lnSpc>
                <a:spcPct val="80000"/>
              </a:lnSpc>
              <a:spcBef>
                <a:spcPct val="0"/>
              </a:spcBef>
            </a:pPr>
            <a:endParaRPr lang="en-US" altLang="en-US"/>
          </a:p>
          <a:p>
            <a:pPr eaLnBrk="1" hangingPunct="1">
              <a:lnSpc>
                <a:spcPct val="80000"/>
              </a:lnSpc>
              <a:spcBef>
                <a:spcPct val="0"/>
              </a:spcBef>
            </a:pPr>
            <a:r>
              <a:rPr lang="en-US" altLang="en-US"/>
              <a:t>While the Medical Group and Medical Center, our hospitals, clinics and specialized centers are organized to bring innovation to the front lines of patient care.</a:t>
            </a:r>
          </a:p>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B14E792-E08A-46DC-B33D-933BF24E787D}" type="slidenum">
              <a:rPr lang="en-US" altLang="en-US" sz="1300" smtClean="0">
                <a:latin typeface="Arial" charset="0"/>
              </a:rPr>
              <a:pPr eaLnBrk="1" hangingPunct="1">
                <a:spcBef>
                  <a:spcPct val="0"/>
                </a:spcBef>
              </a:pPr>
              <a:t>3</a:t>
            </a:fld>
            <a:endParaRPr lang="en-US" altLang="en-US" sz="13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C1553F-883D-4557-ABAD-6C166AEE8980}" type="slidenum">
              <a:rPr lang="en-US" altLang="en-US" sz="1300" smtClean="0">
                <a:latin typeface="Arial" charset="0"/>
              </a:rPr>
              <a:pPr eaLnBrk="1" hangingPunct="1">
                <a:spcBef>
                  <a:spcPct val="0"/>
                </a:spcBef>
              </a:pPr>
              <a:t>4</a:t>
            </a:fld>
            <a:endParaRPr lang="en-US" altLang="en-US" sz="13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r>
              <a:rPr lang="en-US" altLang="en-US"/>
              <a:t>The Shiley Eye Center, also in La Jolla, is renowned for its research and eyesight-saving treatments and surgeries. Patients travel here from different parts of the country and world to seek treatment.</a:t>
            </a:r>
          </a:p>
          <a:p>
            <a:pPr eaLnBrk="1" hangingPunct="1">
              <a:spcBef>
                <a:spcPct val="0"/>
              </a:spcBef>
            </a:pPr>
            <a:endParaRPr lang="en-US" altLang="en-US"/>
          </a:p>
          <a:p>
            <a:pPr eaLnBrk="1" hangingPunct="1">
              <a:spcBef>
                <a:spcPct val="0"/>
              </a:spcBef>
            </a:pPr>
            <a:r>
              <a:rPr lang="en-US" altLang="en-US"/>
              <a:t>The Center for the Future of Surgery, a project of the Surgery Research Laboratory, charges us with its mission to test surgical tools, techniques and teaching methods. </a:t>
            </a:r>
          </a:p>
          <a:p>
            <a:pPr eaLnBrk="1" hangingPunct="1">
              <a:spcBef>
                <a:spcPct val="0"/>
              </a:spcBef>
            </a:pPr>
            <a:endParaRPr lang="en-US" altLang="en-US"/>
          </a:p>
          <a:p>
            <a:pPr eaLnBrk="1" hangingPunct="1">
              <a:spcBef>
                <a:spcPct val="0"/>
              </a:spcBef>
            </a:pPr>
            <a:r>
              <a:rPr lang="en-US" altLang="en-US"/>
              <a:t>The Center is working with medical device manufacturers and the recently established Institute of Engineering in Medicine at UC San Diego to develop instruments and cameras that offer patients the most advanced and precise care possible. These studies will investigate how surgeons can best be equipped with the tools, knowledge and experience to provide safe, state-of-the-art surgery for their patients. </a:t>
            </a:r>
          </a:p>
          <a:p>
            <a:pPr eaLnBrk="1" hangingPunct="1">
              <a:spcBef>
                <a:spcPct val="0"/>
              </a:spcBef>
            </a:pPr>
            <a:endParaRPr lang="en-US" altLang="en-US"/>
          </a:p>
          <a:p>
            <a:r>
              <a:rPr lang="en-US" altLang="en-US"/>
              <a:t>The emphasis is on minimally invasive techniques and laparascopic and robotic technologies that result in less scarring and faster recovery for the patient. This includes NOTES, which involves passing surgical instruments, and a tiny camera, through a natural orifice, such as the mouth or the vagina, to the desired organ. By avoiding major incisions through the skin, muscle, and nerves of the abdomen, patients may experience a quicker recovery with less pain and scarring while reducing the risk of post operative hernias.</a:t>
            </a:r>
          </a:p>
          <a:p>
            <a:pPr eaLnBrk="1" hangingPunct="1">
              <a:spcBef>
                <a:spcPct val="0"/>
              </a:spcBef>
            </a:pPr>
            <a:endParaRPr lang="en-US" altLang="en-US"/>
          </a:p>
          <a:p>
            <a:pPr eaLnBrk="1" hangingPunct="1">
              <a:spcBef>
                <a:spcPct val="0"/>
              </a:spcBef>
            </a:pPr>
            <a:r>
              <a:rPr lang="en-US" altLang="en-US"/>
              <a:t>When it opens in 2010, the Sulpizio Family Cardiovascular Center will expand the Thornton Hospital emergency room and add intensive care beds, operating rooms and procedure areas to the La Jolla medical campus. There, patients will have one central hub of research and clinical care where they can access the most advanced diagnostic techniques, clinical trials and clinical care – both inpatient  and outpatient – for all types of cardiovascular diseases.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73DB94-B1D1-440C-BA5C-4B05AF7C0411}" type="slidenum">
              <a:rPr lang="en-US" altLang="en-US" sz="1300" smtClean="0">
                <a:latin typeface="Arial" charset="0"/>
              </a:rPr>
              <a:pPr eaLnBrk="1" hangingPunct="1">
                <a:spcBef>
                  <a:spcPct val="0"/>
                </a:spcBef>
              </a:pPr>
              <a:t>5</a:t>
            </a:fld>
            <a:endParaRPr lang="en-US" altLang="en-US" sz="13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916565-85DE-497A-9181-1DE663A082AB}" type="slidenum">
              <a:rPr lang="en-US" altLang="en-US" sz="1300" smtClean="0">
                <a:latin typeface="Arial" charset="0"/>
              </a:rPr>
              <a:pPr eaLnBrk="1" hangingPunct="1">
                <a:spcBef>
                  <a:spcPct val="0"/>
                </a:spcBef>
              </a:pPr>
              <a:t>6</a:t>
            </a:fld>
            <a:endParaRPr lang="en-US" altLang="en-US" sz="13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defRPr/>
            </a:pPr>
            <a:r>
              <a:rPr lang="en-US" dirty="0"/>
              <a:t>The Medical Center includes two hospitals in two different locations and has the following combined statistics for fiscal year 2009. </a:t>
            </a:r>
          </a:p>
          <a:p>
            <a:pPr>
              <a:defRPr/>
            </a:pPr>
            <a:endParaRPr lang="en-US" dirty="0"/>
          </a:p>
          <a:p>
            <a:pPr>
              <a:defRPr/>
            </a:pPr>
            <a:r>
              <a:rPr lang="en-US" dirty="0"/>
              <a:t>(Go through and highlight key data points) </a:t>
            </a:r>
          </a:p>
          <a:p>
            <a:pPr eaLnBrk="1" hangingPunct="1">
              <a:spcBef>
                <a:spcPct val="0"/>
              </a:spcBef>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3A463D-6A99-49D1-8730-2F1C29850E3B}" type="slidenum">
              <a:rPr lang="en-US" altLang="en-US" sz="1300" smtClean="0">
                <a:latin typeface="Arial" charset="0"/>
              </a:rPr>
              <a:pPr eaLnBrk="1" hangingPunct="1">
                <a:spcBef>
                  <a:spcPct val="0"/>
                </a:spcBef>
              </a:pPr>
              <a:t>7</a:t>
            </a:fld>
            <a:endParaRPr lang="en-US" altLang="en-US" sz="13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Medical Group is a multi-specialty group comprised of about 700 faculty members that practice at the Medical Center and is led by Dr. Tom McAfee. </a:t>
            </a:r>
          </a:p>
          <a:p>
            <a:pPr eaLnBrk="1" hangingPunct="1">
              <a:spcBef>
                <a:spcPct val="0"/>
              </a:spcBef>
            </a:pPr>
            <a:endParaRPr lang="en-US" altLang="en-US"/>
          </a:p>
          <a:p>
            <a:r>
              <a:rPr lang="en-US" altLang="en-US"/>
              <a:t>Dr. McAfee provides leadership for inpatient and outpatient physician practice and for the advancement of our clinical enterprise vision and ensures that UCSD's clinical practice is achieving the highest standards of service, quality, safety, compliance and overall performance.</a:t>
            </a:r>
          </a:p>
          <a:p>
            <a:r>
              <a:rPr lang="en-US" altLang="en-US"/>
              <a:t>   </a:t>
            </a:r>
          </a:p>
          <a:p>
            <a:r>
              <a:rPr lang="en-US" altLang="en-US"/>
              <a:t>He also helps to assure that our clinical programs and activities are integrated with and support the clinical, research, educational and community outreach missions of the Health Sciences.  </a:t>
            </a:r>
          </a:p>
          <a:p>
            <a:endParaRPr lang="en-US" altLang="en-US"/>
          </a:p>
          <a:p>
            <a:r>
              <a:rPr lang="en-US" altLang="en-US"/>
              <a:t>  </a:t>
            </a:r>
          </a:p>
          <a:p>
            <a:endParaRPr lang="en-US" altLang="en-US"/>
          </a:p>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53737F-3D27-4F1D-9D20-F95BFD97062E}" type="slidenum">
              <a:rPr lang="en-US" altLang="en-US" sz="1300" smtClean="0">
                <a:latin typeface="Arial" charset="0"/>
              </a:rPr>
              <a:pPr eaLnBrk="1" hangingPunct="1">
                <a:spcBef>
                  <a:spcPct val="0"/>
                </a:spcBef>
              </a:pPr>
              <a:t>8</a:t>
            </a:fld>
            <a:endParaRPr lang="en-US" altLang="en-US" sz="13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n-US" dirty="0"/>
              <a:t>As San Diego’s only university-based health system, the UC San Diego Medical Center delivers the newest diagnostic technologies and treatments to patients, with education and discovery driving advances in preventing, managing and curing disease and injury. </a:t>
            </a:r>
          </a:p>
          <a:p>
            <a:pPr eaLnBrk="1" hangingPunct="1">
              <a:spcBef>
                <a:spcPct val="0"/>
              </a:spcBef>
              <a:defRPr/>
            </a:pPr>
            <a:endParaRPr lang="en-US" dirty="0"/>
          </a:p>
          <a:p>
            <a:pPr eaLnBrk="1" hangingPunct="1">
              <a:spcBef>
                <a:spcPct val="0"/>
              </a:spcBef>
              <a:defRPr/>
            </a:pPr>
            <a:r>
              <a:rPr lang="en-US" dirty="0"/>
              <a:t>The Medical Center includes two hospitals in two different locations, with a combined capacity of 548 beds.</a:t>
            </a:r>
          </a:p>
          <a:p>
            <a:pPr eaLnBrk="1" hangingPunct="1">
              <a:spcBef>
                <a:spcPct val="0"/>
              </a:spcBef>
              <a:defRPr/>
            </a:pPr>
            <a:endParaRPr lang="en-US" dirty="0"/>
          </a:p>
          <a:p>
            <a:pPr eaLnBrk="1" hangingPunct="1">
              <a:spcBef>
                <a:spcPct val="0"/>
              </a:spcBef>
              <a:defRPr/>
            </a:pPr>
            <a:r>
              <a:rPr lang="en-US" dirty="0"/>
              <a:t>It has been able to build on UC San Diego’s extraordinary research strengths to enhance clinical care and is striving to achieve the same world-class reputation for its clinical programs that the Health Sciences’ research and academic missions have attained.</a:t>
            </a:r>
          </a:p>
          <a:p>
            <a:pPr eaLnBrk="1" hangingPunct="1">
              <a:spcBef>
                <a:spcPct val="0"/>
              </a:spcBef>
              <a:defRPr/>
            </a:pPr>
            <a:endParaRPr lang="en-US" dirty="0"/>
          </a:p>
          <a:p>
            <a:pPr>
              <a:defRPr/>
            </a:pPr>
            <a:r>
              <a:rPr lang="en-US" dirty="0"/>
              <a:t>By having higher-profile clinical programs, we will have more research collaborations with biotech and pharmaceutical companies and increased visibility and funding to support our programs.</a:t>
            </a:r>
          </a:p>
          <a:p>
            <a:pPr>
              <a:defRPr/>
            </a:pPr>
            <a:endParaRPr lang="en-US" dirty="0"/>
          </a:p>
          <a:p>
            <a:pPr>
              <a:defRPr/>
            </a:pPr>
            <a:r>
              <a:rPr lang="en-US" dirty="0"/>
              <a:t>Our clinical strategic plan is designed to reach this achievement through our new vision of </a:t>
            </a:r>
            <a:r>
              <a:rPr lang="en-US" b="1" dirty="0"/>
              <a:t>Clinical Excellence…Through Service, Innovation and Education</a:t>
            </a:r>
            <a:r>
              <a:rPr lang="en-US" dirty="0"/>
              <a:t>.</a:t>
            </a:r>
          </a:p>
          <a:p>
            <a:pPr>
              <a:defRPr/>
            </a:pPr>
            <a:endParaRPr lang="en-US" dirty="0"/>
          </a:p>
          <a:p>
            <a:pPr>
              <a:defRPr/>
            </a:pPr>
            <a:r>
              <a:rPr lang="en-US" dirty="0"/>
              <a:t>We also have plans for growth at both hospitals. A new 125-bed inpatient tower on the La Jolla campus is slated for opening in 2015 and more than $80 million in enhancements to the Hillcrest location are almost complete – and we will continue to invest $10 million annually to this facility. </a:t>
            </a:r>
          </a:p>
          <a:p>
            <a:pPr eaLnBrk="1" hangingPunct="1">
              <a:spcBef>
                <a:spcPct val="0"/>
              </a:spcBef>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0B83D6D-21A7-4BAF-AA30-A76AA5F62D61}" type="slidenum">
              <a:rPr lang="en-US" altLang="en-US" sz="1300" smtClean="0">
                <a:latin typeface="Arial" charset="0"/>
              </a:rPr>
              <a:pPr eaLnBrk="1" hangingPunct="1">
                <a:spcBef>
                  <a:spcPct val="0"/>
                </a:spcBef>
              </a:pPr>
              <a:t>9</a:t>
            </a:fld>
            <a:endParaRPr lang="en-US" altLang="en-US" sz="13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AA271A-087A-4793-B193-230D743BB5CC}" type="datetimeFigureOut">
              <a:rPr lang="en-US" smtClean="0"/>
              <a:t>6/7/2022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99D886-DCC6-4A61-BDD2-F7A60EB89DAE}" type="slidenum">
              <a:rPr lang="en-US" smtClean="0"/>
              <a:pPr>
                <a:defRPr/>
              </a:pPr>
              <a:t>‹#›</a:t>
            </a:fld>
            <a:endParaRPr lang="en-US" dirty="0"/>
          </a:p>
        </p:txBody>
      </p:sp>
    </p:spTree>
    <p:extLst>
      <p:ext uri="{BB962C8B-B14F-4D97-AF65-F5344CB8AC3E}">
        <p14:creationId xmlns:p14="http://schemas.microsoft.com/office/powerpoint/2010/main" val="305400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AA271A-087A-4793-B193-230D743BB5CC}" type="datetimeFigureOut">
              <a:rPr lang="en-US" smtClean="0"/>
              <a:t>6/7/2022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4CF047-54F1-44F5-A86F-CED5E9F29950}" type="slidenum">
              <a:rPr lang="en-US" smtClean="0"/>
              <a:pPr>
                <a:defRPr/>
              </a:pPr>
              <a:t>‹#›</a:t>
            </a:fld>
            <a:endParaRPr lang="en-US" dirty="0"/>
          </a:p>
        </p:txBody>
      </p:sp>
    </p:spTree>
    <p:extLst>
      <p:ext uri="{BB962C8B-B14F-4D97-AF65-F5344CB8AC3E}">
        <p14:creationId xmlns:p14="http://schemas.microsoft.com/office/powerpoint/2010/main" val="398292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39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Section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7373" y="6066550"/>
            <a:ext cx="1149497" cy="457200"/>
          </a:xfrm>
          <a:prstGeom prst="rect">
            <a:avLst/>
          </a:prstGeom>
        </p:spPr>
      </p:pic>
    </p:spTree>
    <p:extLst>
      <p:ext uri="{BB962C8B-B14F-4D97-AF65-F5344CB8AC3E}">
        <p14:creationId xmlns:p14="http://schemas.microsoft.com/office/powerpoint/2010/main" val="318345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AA271A-087A-4793-B193-230D743BB5CC}" type="datetimeFigureOut">
              <a:rPr lang="en-US" smtClean="0"/>
              <a:t>6/7/2022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F2CD1C-6EBB-4E46-AE02-BE07D5C9127A}" type="slidenum">
              <a:rPr lang="en-US" smtClean="0"/>
              <a:pPr>
                <a:defRPr/>
              </a:pPr>
              <a:t>‹#›</a:t>
            </a:fld>
            <a:endParaRPr lang="en-US" dirty="0"/>
          </a:p>
        </p:txBody>
      </p:sp>
    </p:spTree>
    <p:extLst>
      <p:ext uri="{BB962C8B-B14F-4D97-AF65-F5344CB8AC3E}">
        <p14:creationId xmlns:p14="http://schemas.microsoft.com/office/powerpoint/2010/main" val="67154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AA271A-087A-4793-B193-230D743BB5CC}" type="datetimeFigureOut">
              <a:rPr lang="en-US" smtClean="0"/>
              <a:t>6/7/2022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D652C8-75A2-4487-8954-D08E20FEF5B7}" type="slidenum">
              <a:rPr lang="en-US" smtClean="0"/>
              <a:pPr>
                <a:defRPr/>
              </a:pPr>
              <a:t>‹#›</a:t>
            </a:fld>
            <a:endParaRPr lang="en-US" dirty="0"/>
          </a:p>
        </p:txBody>
      </p:sp>
    </p:spTree>
    <p:extLst>
      <p:ext uri="{BB962C8B-B14F-4D97-AF65-F5344CB8AC3E}">
        <p14:creationId xmlns:p14="http://schemas.microsoft.com/office/powerpoint/2010/main" val="360142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A271A-087A-4793-B193-230D743BB5CC}" type="datetimeFigureOut">
              <a:rPr lang="en-US" smtClean="0"/>
              <a:t>6/7/2022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D33EB1-660E-4AFE-AA5B-F874A8AC9DFA}" type="slidenum">
              <a:rPr lang="en-US" smtClean="0"/>
              <a:pPr>
                <a:defRPr/>
              </a:pPr>
              <a:t>‹#›</a:t>
            </a:fld>
            <a:endParaRPr lang="en-US" dirty="0"/>
          </a:p>
        </p:txBody>
      </p:sp>
    </p:spTree>
    <p:extLst>
      <p:ext uri="{BB962C8B-B14F-4D97-AF65-F5344CB8AC3E}">
        <p14:creationId xmlns:p14="http://schemas.microsoft.com/office/powerpoint/2010/main" val="72164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AA271A-087A-4793-B193-230D743BB5CC}" type="datetimeFigureOut">
              <a:rPr lang="en-US" smtClean="0"/>
              <a:t>6/7/2022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FE60C82-632D-448E-BA34-9FA56BEC14BE}" type="slidenum">
              <a:rPr lang="en-US" smtClean="0"/>
              <a:pPr>
                <a:defRPr/>
              </a:pPr>
              <a:t>‹#›</a:t>
            </a:fld>
            <a:endParaRPr lang="en-US" dirty="0"/>
          </a:p>
        </p:txBody>
      </p:sp>
    </p:spTree>
    <p:extLst>
      <p:ext uri="{BB962C8B-B14F-4D97-AF65-F5344CB8AC3E}">
        <p14:creationId xmlns:p14="http://schemas.microsoft.com/office/powerpoint/2010/main" val="54107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AA271A-087A-4793-B193-230D743BB5CC}" type="datetimeFigureOut">
              <a:rPr lang="en-US" smtClean="0"/>
              <a:t>6/7/2022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39FE38C-352E-4368-9006-39404B310B2A}" type="slidenum">
              <a:rPr lang="en-US" smtClean="0"/>
              <a:pPr>
                <a:defRPr/>
              </a:pPr>
              <a:t>‹#›</a:t>
            </a:fld>
            <a:endParaRPr lang="en-US" dirty="0"/>
          </a:p>
        </p:txBody>
      </p:sp>
    </p:spTree>
    <p:extLst>
      <p:ext uri="{BB962C8B-B14F-4D97-AF65-F5344CB8AC3E}">
        <p14:creationId xmlns:p14="http://schemas.microsoft.com/office/powerpoint/2010/main" val="27763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A271A-087A-4793-B193-230D743BB5CC}" type="datetimeFigureOut">
              <a:rPr lang="en-US" smtClean="0"/>
              <a:t>6/7/2022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F46E28E-5385-4020-9CD2-2BB61924DB1D}" type="slidenum">
              <a:rPr lang="en-US" smtClean="0"/>
              <a:pPr>
                <a:defRPr/>
              </a:pPr>
              <a:t>‹#›</a:t>
            </a:fld>
            <a:endParaRPr lang="en-US" dirty="0"/>
          </a:p>
        </p:txBody>
      </p:sp>
    </p:spTree>
    <p:extLst>
      <p:ext uri="{BB962C8B-B14F-4D97-AF65-F5344CB8AC3E}">
        <p14:creationId xmlns:p14="http://schemas.microsoft.com/office/powerpoint/2010/main" val="398815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AA271A-087A-4793-B193-230D743BB5CC}" type="datetimeFigureOut">
              <a:rPr lang="en-US" smtClean="0"/>
              <a:t>6/7/2022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C7CE82-9CD9-46AA-8F85-EEAE1BE3E474}" type="slidenum">
              <a:rPr lang="en-US" smtClean="0"/>
              <a:pPr>
                <a:defRPr/>
              </a:pPr>
              <a:t>‹#›</a:t>
            </a:fld>
            <a:endParaRPr lang="en-US" dirty="0"/>
          </a:p>
        </p:txBody>
      </p:sp>
    </p:spTree>
    <p:extLst>
      <p:ext uri="{BB962C8B-B14F-4D97-AF65-F5344CB8AC3E}">
        <p14:creationId xmlns:p14="http://schemas.microsoft.com/office/powerpoint/2010/main" val="277175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AA271A-087A-4793-B193-230D743BB5CC}" type="datetimeFigureOut">
              <a:rPr lang="en-US" smtClean="0"/>
              <a:t>6/7/2022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CFCF7C-A6D2-49CA-8DD2-F61E857CB8DB}" type="slidenum">
              <a:rPr lang="en-US" smtClean="0"/>
              <a:pPr>
                <a:defRPr/>
              </a:pPr>
              <a:t>‹#›</a:t>
            </a:fld>
            <a:endParaRPr lang="en-US" dirty="0"/>
          </a:p>
        </p:txBody>
      </p:sp>
    </p:spTree>
    <p:extLst>
      <p:ext uri="{BB962C8B-B14F-4D97-AF65-F5344CB8AC3E}">
        <p14:creationId xmlns:p14="http://schemas.microsoft.com/office/powerpoint/2010/main" val="147839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A271A-087A-4793-B193-230D743BB5CC}" type="datetimeFigureOut">
              <a:rPr lang="en-US" smtClean="0"/>
              <a:t>6/7/2022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299D886-DCC6-4A61-BDD2-F7A60EB89DAE}" type="slidenum">
              <a:rPr lang="en-US" smtClean="0"/>
              <a:pPr>
                <a:defRPr/>
              </a:pPr>
              <a:t>‹#›</a:t>
            </a:fld>
            <a:endParaRPr lang="en-US" dirty="0"/>
          </a:p>
        </p:txBody>
      </p:sp>
      <p:pic>
        <p:nvPicPr>
          <p:cNvPr id="1028"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172200"/>
            <a:ext cx="914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91400" y="5867400"/>
            <a:ext cx="1646237" cy="82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411480"/>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80" r:id="rId11"/>
    <p:sldLayoutId id="21474840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mailto:phmfellowship@rchsd.org"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hyperlink" Target="https://medschool.ucsd.edu/som/pediatrics/Divisions/HospitalMedicine/education/Pages/fellowship.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p:cNvSpPr>
          <p:nvPr/>
        </p:nvSpPr>
        <p:spPr bwMode="auto">
          <a:xfrm>
            <a:off x="685800" y="1219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bg1"/>
                </a:solidFill>
                <a:latin typeface="Arial" charset="0"/>
              </a:defRPr>
            </a:lvl1pPr>
            <a:lvl2pPr marL="742950" indent="-285750" eaLnBrk="0" hangingPunct="0">
              <a:spcBef>
                <a:spcPct val="20000"/>
              </a:spcBef>
              <a:buChar char="–"/>
              <a:defRPr sz="2400">
                <a:solidFill>
                  <a:schemeClr val="bg1"/>
                </a:solidFill>
                <a:latin typeface="Arial" charset="0"/>
              </a:defRPr>
            </a:lvl2pPr>
            <a:lvl3pPr marL="1143000" indent="-228600" eaLnBrk="0" hangingPunct="0">
              <a:spcBef>
                <a:spcPct val="20000"/>
              </a:spcBef>
              <a:buChar char="•"/>
              <a:defRPr sz="2000">
                <a:solidFill>
                  <a:schemeClr val="bg1"/>
                </a:solidFill>
                <a:latin typeface="Arial" charset="0"/>
              </a:defRPr>
            </a:lvl3pPr>
            <a:lvl4pPr marL="1600200" indent="-228600" eaLnBrk="0" hangingPunct="0">
              <a:spcBef>
                <a:spcPct val="20000"/>
              </a:spcBef>
              <a:buChar char="–"/>
              <a:defRPr>
                <a:solidFill>
                  <a:schemeClr val="bg1"/>
                </a:solidFill>
                <a:latin typeface="Arial" charset="0"/>
              </a:defRPr>
            </a:lvl4pPr>
            <a:lvl5pPr marL="2057400" indent="-228600" eaLnBrk="0" hangingPunct="0">
              <a:spcBef>
                <a:spcPct val="20000"/>
              </a:spcBef>
              <a:buChar char="•"/>
              <a:defRPr>
                <a:solidFill>
                  <a:schemeClr val="bg1"/>
                </a:solidFill>
                <a:latin typeface="Arial" charset="0"/>
              </a:defRPr>
            </a:lvl5pPr>
            <a:lvl6pPr marL="2514600" indent="-228600" eaLnBrk="0" fontAlgn="base" hangingPunct="0">
              <a:spcBef>
                <a:spcPct val="20000"/>
              </a:spcBef>
              <a:spcAft>
                <a:spcPct val="0"/>
              </a:spcAft>
              <a:buChar char="•"/>
              <a:defRPr>
                <a:solidFill>
                  <a:schemeClr val="bg1"/>
                </a:solidFill>
                <a:latin typeface="Arial" charset="0"/>
              </a:defRPr>
            </a:lvl6pPr>
            <a:lvl7pPr marL="2971800" indent="-228600" eaLnBrk="0" fontAlgn="base" hangingPunct="0">
              <a:spcBef>
                <a:spcPct val="20000"/>
              </a:spcBef>
              <a:spcAft>
                <a:spcPct val="0"/>
              </a:spcAft>
              <a:buChar char="•"/>
              <a:defRPr>
                <a:solidFill>
                  <a:schemeClr val="bg1"/>
                </a:solidFill>
                <a:latin typeface="Arial" charset="0"/>
              </a:defRPr>
            </a:lvl7pPr>
            <a:lvl8pPr marL="3429000" indent="-228600" eaLnBrk="0" fontAlgn="base" hangingPunct="0">
              <a:spcBef>
                <a:spcPct val="20000"/>
              </a:spcBef>
              <a:spcAft>
                <a:spcPct val="0"/>
              </a:spcAft>
              <a:buChar char="•"/>
              <a:defRPr>
                <a:solidFill>
                  <a:schemeClr val="bg1"/>
                </a:solidFill>
                <a:latin typeface="Arial" charset="0"/>
              </a:defRPr>
            </a:lvl8pPr>
            <a:lvl9pPr marL="3886200" indent="-228600" eaLnBrk="0" fontAlgn="base" hangingPunct="0">
              <a:spcBef>
                <a:spcPct val="20000"/>
              </a:spcBef>
              <a:spcAft>
                <a:spcPct val="0"/>
              </a:spcAft>
              <a:buChar char="•"/>
              <a:defRPr>
                <a:solidFill>
                  <a:schemeClr val="bg1"/>
                </a:solidFill>
                <a:latin typeface="Arial" charset="0"/>
              </a:defRPr>
            </a:lvl9pPr>
          </a:lstStyle>
          <a:p>
            <a:pPr eaLnBrk="1" hangingPunct="1">
              <a:spcBef>
                <a:spcPct val="0"/>
              </a:spcBef>
              <a:buFontTx/>
              <a:buNone/>
            </a:pPr>
            <a:endParaRPr lang="en-US" altLang="en-US" sz="3600">
              <a:solidFill>
                <a:srgbClr val="A8C6EA"/>
              </a:solidFill>
              <a:latin typeface="Times New Roman" pitchFamily="18" charset="0"/>
            </a:endParaRPr>
          </a:p>
        </p:txBody>
      </p:sp>
      <p:sp>
        <p:nvSpPr>
          <p:cNvPr id="6" name="Rectangle 7"/>
          <p:cNvSpPr txBox="1">
            <a:spLocks noChangeArrowheads="1"/>
          </p:cNvSpPr>
          <p:nvPr/>
        </p:nvSpPr>
        <p:spPr>
          <a:xfrm>
            <a:off x="533400" y="2895600"/>
            <a:ext cx="8229600" cy="2743200"/>
          </a:xfrm>
          <a:prstGeom prst="rect">
            <a:avLst/>
          </a:prstGeom>
        </p:spPr>
        <p:txBody>
          <a:bodyPr/>
          <a:lstStyle/>
          <a:p>
            <a:pPr algn="ctr" eaLnBrk="0" hangingPunct="0">
              <a:defRPr/>
            </a:pPr>
            <a:br>
              <a:rPr lang="en-US" sz="1600" kern="0" dirty="0">
                <a:solidFill>
                  <a:srgbClr val="A8C6EA"/>
                </a:solidFill>
                <a:latin typeface="+mj-lt"/>
                <a:ea typeface="+mj-ea"/>
                <a:cs typeface="+mj-cs"/>
              </a:rPr>
            </a:br>
            <a:r>
              <a:rPr lang="en-US" sz="3200" kern="0" dirty="0">
                <a:solidFill>
                  <a:srgbClr val="0070C0"/>
                </a:solidFill>
                <a:latin typeface="Calibri" pitchFamily="34" charset="0"/>
                <a:ea typeface="+mj-ea"/>
                <a:cs typeface="+mj-cs"/>
              </a:rPr>
              <a:t>University of California San Diego</a:t>
            </a:r>
            <a:br>
              <a:rPr lang="en-US" sz="3200" kern="0" dirty="0">
                <a:solidFill>
                  <a:srgbClr val="0070C0"/>
                </a:solidFill>
                <a:latin typeface="Calibri" pitchFamily="34" charset="0"/>
                <a:ea typeface="+mj-ea"/>
                <a:cs typeface="+mj-cs"/>
              </a:rPr>
            </a:br>
            <a:r>
              <a:rPr lang="en-US" sz="3200" kern="0" dirty="0">
                <a:solidFill>
                  <a:srgbClr val="0070C0"/>
                </a:solidFill>
                <a:latin typeface="Calibri" pitchFamily="34" charset="0"/>
                <a:ea typeface="+mj-ea"/>
                <a:cs typeface="+mj-cs"/>
              </a:rPr>
              <a:t>Pediatric Hospital Medicine Fellowship </a:t>
            </a:r>
          </a:p>
          <a:p>
            <a:pPr algn="ctr" eaLnBrk="0" hangingPunct="0">
              <a:defRPr/>
            </a:pPr>
            <a:r>
              <a:rPr lang="en-US" sz="3200" kern="0" dirty="0">
                <a:solidFill>
                  <a:srgbClr val="0070C0"/>
                </a:solidFill>
                <a:latin typeface="Calibri" pitchFamily="34" charset="0"/>
                <a:ea typeface="+mj-ea"/>
                <a:cs typeface="+mj-cs"/>
              </a:rPr>
              <a:t>at Rady Children’s Hospital San Diego </a:t>
            </a:r>
            <a:br>
              <a:rPr lang="en-US" sz="3200" kern="0" dirty="0">
                <a:solidFill>
                  <a:srgbClr val="0070C0"/>
                </a:solidFill>
                <a:latin typeface="+mj-lt"/>
                <a:ea typeface="+mj-ea"/>
                <a:cs typeface="+mj-cs"/>
              </a:rPr>
            </a:br>
            <a:endParaRPr lang="en-US" sz="3200" kern="0" dirty="0">
              <a:solidFill>
                <a:srgbClr val="0070C0"/>
              </a:solidFill>
              <a:latin typeface="+mj-lt"/>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3468687"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76199"/>
            <a:ext cx="34194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50838"/>
            <a:ext cx="8229600" cy="715962"/>
          </a:xfrm>
        </p:spPr>
        <p:txBody>
          <a:bodyPr>
            <a:noAutofit/>
          </a:bodyPr>
          <a:lstStyle/>
          <a:p>
            <a:r>
              <a:rPr lang="en-US" sz="3600" kern="0" dirty="0"/>
              <a:t>UCSD PHM Fellowship at Rady Children’s </a:t>
            </a:r>
            <a:br>
              <a:rPr lang="en-US" sz="3600" kern="0" dirty="0"/>
            </a:br>
            <a:r>
              <a:rPr lang="en-US" altLang="en-US" sz="3600" dirty="0"/>
              <a:t>Research</a:t>
            </a:r>
          </a:p>
        </p:txBody>
      </p:sp>
      <p:pic>
        <p:nvPicPr>
          <p:cNvPr id="9" name="Picture 9" descr="baby with IV"/>
          <p:cNvPicPr>
            <a:picLocks noGrp="1" noChangeAspect="1" noChangeArrowheads="1"/>
          </p:cNvPicPr>
          <p:nvPr>
            <p:ph idx="1"/>
          </p:nvPr>
        </p:nvPicPr>
        <p:blipFill>
          <a:blip r:embed="rId3"/>
          <a:srcRect/>
          <a:stretch>
            <a:fillRect/>
          </a:stretch>
        </p:blipFill>
        <p:spPr>
          <a:xfrm>
            <a:off x="6553200" y="2438400"/>
            <a:ext cx="2281238" cy="2381250"/>
          </a:xfrm>
          <a:ln w="38100" cap="sq">
            <a:solidFill>
              <a:schemeClr val="accent1"/>
            </a:solidFill>
          </a:ln>
          <a:effectLst>
            <a:outerShdw blurRad="50800" dist="38100" dir="2700000" algn="tl" rotWithShape="0">
              <a:srgbClr val="000000">
                <a:alpha val="43000"/>
              </a:srgbClr>
            </a:outerShdw>
          </a:effectLst>
        </p:spPr>
      </p:pic>
      <p:sp>
        <p:nvSpPr>
          <p:cNvPr id="8" name="Rectangle 3"/>
          <p:cNvSpPr txBox="1">
            <a:spLocks noChangeArrowheads="1"/>
          </p:cNvSpPr>
          <p:nvPr/>
        </p:nvSpPr>
        <p:spPr bwMode="auto">
          <a:xfrm>
            <a:off x="228600" y="1447800"/>
            <a:ext cx="5943600" cy="4876800"/>
          </a:xfrm>
          <a:prstGeom prst="rect">
            <a:avLst/>
          </a:prstGeom>
          <a:noFill/>
          <a:ln w="9525">
            <a:noFill/>
            <a:miter lim="800000"/>
            <a:headEnd/>
            <a:tailEnd/>
          </a:ln>
        </p:spPr>
        <p:txBody>
          <a:bodyPr/>
          <a:lstStyle/>
          <a:p>
            <a:pPr eaLnBrk="0" hangingPunct="0">
              <a:lnSpc>
                <a:spcPct val="80000"/>
              </a:lnSpc>
              <a:spcBef>
                <a:spcPct val="20000"/>
              </a:spcBef>
              <a:defRPr/>
            </a:pPr>
            <a:r>
              <a:rPr lang="en-US" kern="0" dirty="0">
                <a:latin typeface="Calibri" pitchFamily="34" charset="0"/>
              </a:rPr>
              <a:t>2 year longitudinal rotation taught by MSc, MA, PhD faculty</a:t>
            </a:r>
          </a:p>
          <a:p>
            <a:pPr marL="342900" indent="-342900" eaLnBrk="0" hangingPunct="0">
              <a:lnSpc>
                <a:spcPct val="80000"/>
              </a:lnSpc>
              <a:spcBef>
                <a:spcPct val="20000"/>
              </a:spcBef>
              <a:buFontTx/>
              <a:buChar char="•"/>
              <a:defRPr/>
            </a:pPr>
            <a:r>
              <a:rPr lang="en-US" kern="0" dirty="0">
                <a:latin typeface="Calibri" pitchFamily="34" charset="0"/>
              </a:rPr>
              <a:t>Core training F1 year (16 core topics)</a:t>
            </a:r>
          </a:p>
          <a:p>
            <a:pPr marL="342900" indent="-342900" eaLnBrk="0" hangingPunct="0">
              <a:lnSpc>
                <a:spcPct val="80000"/>
              </a:lnSpc>
              <a:spcBef>
                <a:spcPct val="20000"/>
              </a:spcBef>
              <a:buFontTx/>
              <a:buChar char="•"/>
              <a:defRPr/>
            </a:pPr>
            <a:r>
              <a:rPr lang="en-US" kern="0" dirty="0">
                <a:latin typeface="Calibri" pitchFamily="34" charset="0"/>
              </a:rPr>
              <a:t>Monthly Fellows Research Workgroup Sessions</a:t>
            </a:r>
          </a:p>
          <a:p>
            <a:pPr marL="800100" lvl="1" indent="-342900" eaLnBrk="0" hangingPunct="0">
              <a:lnSpc>
                <a:spcPct val="80000"/>
              </a:lnSpc>
              <a:spcBef>
                <a:spcPct val="20000"/>
              </a:spcBef>
              <a:buFontTx/>
              <a:buChar char="•"/>
              <a:defRPr/>
            </a:pPr>
            <a:r>
              <a:rPr lang="en-US" kern="0" dirty="0">
                <a:latin typeface="Calibri" pitchFamily="34" charset="0"/>
              </a:rPr>
              <a:t>Didactics; peer feedback on research</a:t>
            </a:r>
          </a:p>
          <a:p>
            <a:pPr marL="342900" indent="-342900" eaLnBrk="0" hangingPunct="0">
              <a:lnSpc>
                <a:spcPct val="80000"/>
              </a:lnSpc>
              <a:spcBef>
                <a:spcPct val="20000"/>
              </a:spcBef>
              <a:buFontTx/>
              <a:buChar char="•"/>
              <a:defRPr/>
            </a:pPr>
            <a:r>
              <a:rPr lang="en-US" kern="0" dirty="0">
                <a:latin typeface="Calibri" pitchFamily="34" charset="0"/>
              </a:rPr>
              <a:t>UCSD Pediatric Fellows Research Seminar Series</a:t>
            </a:r>
          </a:p>
          <a:p>
            <a:pPr marL="800100" lvl="1" indent="-342900" eaLnBrk="0" hangingPunct="0">
              <a:lnSpc>
                <a:spcPct val="80000"/>
              </a:lnSpc>
              <a:spcBef>
                <a:spcPct val="20000"/>
              </a:spcBef>
              <a:buFontTx/>
              <a:buChar char="•"/>
              <a:defRPr/>
            </a:pPr>
            <a:r>
              <a:rPr lang="en-US" kern="0" dirty="0">
                <a:latin typeface="Calibri" pitchFamily="34" charset="0"/>
              </a:rPr>
              <a:t>Core research didactic; presentation experience</a:t>
            </a:r>
          </a:p>
          <a:p>
            <a:pPr marL="342900" indent="-342900" eaLnBrk="0" hangingPunct="0">
              <a:lnSpc>
                <a:spcPct val="80000"/>
              </a:lnSpc>
              <a:spcBef>
                <a:spcPct val="20000"/>
              </a:spcBef>
              <a:buFontTx/>
              <a:buChar char="•"/>
              <a:defRPr/>
            </a:pPr>
            <a:r>
              <a:rPr lang="en-US" kern="0" dirty="0">
                <a:latin typeface="Calibri" pitchFamily="34" charset="0"/>
              </a:rPr>
              <a:t>Children’s Hospital Association Health Services Research online modules</a:t>
            </a:r>
          </a:p>
          <a:p>
            <a:pPr marL="342900" indent="-342900" eaLnBrk="0" hangingPunct="0">
              <a:lnSpc>
                <a:spcPct val="80000"/>
              </a:lnSpc>
              <a:spcBef>
                <a:spcPct val="20000"/>
              </a:spcBef>
              <a:buFontTx/>
              <a:buChar char="•"/>
              <a:defRPr/>
            </a:pPr>
            <a:r>
              <a:rPr lang="en-US" kern="0" dirty="0">
                <a:latin typeface="Calibri" pitchFamily="34" charset="0"/>
              </a:rPr>
              <a:t>Option for formal clinical research training through UCSD </a:t>
            </a:r>
            <a:r>
              <a:rPr lang="en-US" i="1" kern="0" dirty="0">
                <a:latin typeface="Calibri" pitchFamily="34" charset="0"/>
              </a:rPr>
              <a:t>CREST </a:t>
            </a:r>
            <a:r>
              <a:rPr lang="en-US" kern="0" dirty="0">
                <a:latin typeface="Calibri" pitchFamily="34" charset="0"/>
              </a:rPr>
              <a:t>program: </a:t>
            </a:r>
          </a:p>
          <a:p>
            <a:pPr marL="800100" lvl="1" indent="-342900" eaLnBrk="0" hangingPunct="0">
              <a:lnSpc>
                <a:spcPct val="80000"/>
              </a:lnSpc>
              <a:spcBef>
                <a:spcPct val="20000"/>
              </a:spcBef>
              <a:buFontTx/>
              <a:buChar char="•"/>
              <a:defRPr/>
            </a:pPr>
            <a:r>
              <a:rPr lang="en-US" kern="0" dirty="0">
                <a:latin typeface="Calibri" pitchFamily="34" charset="0"/>
              </a:rPr>
              <a:t>Patient-Oriented Research, Basic Epidemiology, Health Services Research integrated into first year</a:t>
            </a:r>
          </a:p>
          <a:p>
            <a:pPr marL="800100" lvl="1" indent="-342900" eaLnBrk="0" hangingPunct="0">
              <a:lnSpc>
                <a:spcPct val="80000"/>
              </a:lnSpc>
              <a:spcBef>
                <a:spcPct val="20000"/>
              </a:spcBef>
              <a:buFontTx/>
              <a:buChar char="•"/>
              <a:defRPr/>
            </a:pPr>
            <a:r>
              <a:rPr lang="en-US" kern="0" dirty="0">
                <a:latin typeface="Calibri" pitchFamily="34" charset="0"/>
              </a:rPr>
              <a:t>Optional second year CREST</a:t>
            </a:r>
          </a:p>
          <a:p>
            <a:pPr marL="800100" lvl="1" indent="-342900" eaLnBrk="0" hangingPunct="0">
              <a:lnSpc>
                <a:spcPct val="80000"/>
              </a:lnSpc>
              <a:spcBef>
                <a:spcPct val="20000"/>
              </a:spcBef>
              <a:buFontTx/>
              <a:buChar char="•"/>
              <a:defRPr/>
            </a:pPr>
            <a:r>
              <a:rPr lang="en-US" kern="0" dirty="0">
                <a:latin typeface="Calibri" pitchFamily="34" charset="0"/>
              </a:rPr>
              <a:t>MPH  or MAS (requires 3 </a:t>
            </a:r>
            <a:r>
              <a:rPr lang="en-US" kern="0" dirty="0" err="1">
                <a:latin typeface="Calibri" pitchFamily="34" charset="0"/>
              </a:rPr>
              <a:t>yrs</a:t>
            </a:r>
            <a:r>
              <a:rPr lang="en-US" kern="0" dirty="0">
                <a:latin typeface="Calibri" pitchFamily="34" charset="0"/>
              </a:rPr>
              <a:t>; please ask for details)</a:t>
            </a:r>
          </a:p>
          <a:p>
            <a:pPr marL="342900" indent="-342900" eaLnBrk="0" hangingPunct="0">
              <a:lnSpc>
                <a:spcPct val="80000"/>
              </a:lnSpc>
              <a:spcBef>
                <a:spcPct val="20000"/>
              </a:spcBef>
              <a:buFontTx/>
              <a:buChar char="•"/>
              <a:defRPr/>
            </a:pPr>
            <a:r>
              <a:rPr lang="en-US" kern="0" dirty="0">
                <a:latin typeface="Calibri" pitchFamily="34" charset="0"/>
              </a:rPr>
              <a:t>Individualized training such as qualitative software skills, geo-mapping, informatics certificates related to scholarly work</a:t>
            </a:r>
          </a:p>
          <a:p>
            <a:pPr marL="342900" indent="-342900" eaLnBrk="0" hangingPunct="0">
              <a:lnSpc>
                <a:spcPct val="80000"/>
              </a:lnSpc>
              <a:spcBef>
                <a:spcPct val="20000"/>
              </a:spcBef>
              <a:buFontTx/>
              <a:buChar char="•"/>
              <a:defRPr/>
            </a:pPr>
            <a:r>
              <a:rPr lang="en-US" kern="0" dirty="0">
                <a:latin typeface="Calibri" pitchFamily="34" charset="0"/>
              </a:rPr>
              <a:t>Scholarly work submitted to national meetings</a:t>
            </a:r>
          </a:p>
          <a:p>
            <a:pPr marL="342900" indent="-342900" eaLnBrk="0" hangingPunct="0">
              <a:lnSpc>
                <a:spcPct val="80000"/>
              </a:lnSpc>
              <a:spcBef>
                <a:spcPct val="20000"/>
              </a:spcBef>
              <a:buFontTx/>
              <a:buChar char="•"/>
              <a:defRPr/>
            </a:pPr>
            <a:endParaRPr lang="en-US" kern="0" dirty="0">
              <a:latin typeface="Calibri" pitchFamily="34" charset="0"/>
            </a:endParaRPr>
          </a:p>
        </p:txBody>
      </p:sp>
    </p:spTree>
    <p:extLst>
      <p:ext uri="{BB962C8B-B14F-4D97-AF65-F5344CB8AC3E}">
        <p14:creationId xmlns:p14="http://schemas.microsoft.com/office/powerpoint/2010/main" val="98618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152400"/>
            <a:ext cx="8686800" cy="1295400"/>
          </a:xfrm>
        </p:spPr>
        <p:txBody>
          <a:bodyPr>
            <a:noAutofit/>
          </a:bodyPr>
          <a:lstStyle/>
          <a:p>
            <a:r>
              <a:rPr lang="en-US" sz="3200" kern="0" dirty="0"/>
              <a:t>UCSD PHM Fellowship at Rady Children’s </a:t>
            </a:r>
            <a:br>
              <a:rPr lang="en-US" sz="3200" kern="0" dirty="0"/>
            </a:br>
            <a:r>
              <a:rPr lang="en-US" sz="2400" dirty="0"/>
              <a:t>ABC Lead: Admin, Business, Career development, Leadership</a:t>
            </a:r>
            <a:endParaRPr lang="en-US" altLang="en-US" sz="2400" dirty="0"/>
          </a:p>
        </p:txBody>
      </p:sp>
      <p:sp>
        <p:nvSpPr>
          <p:cNvPr id="26" name="Rectangle 3"/>
          <p:cNvSpPr txBox="1">
            <a:spLocks noChangeArrowheads="1"/>
          </p:cNvSpPr>
          <p:nvPr/>
        </p:nvSpPr>
        <p:spPr bwMode="auto">
          <a:xfrm>
            <a:off x="457200" y="1676400"/>
            <a:ext cx="4953000" cy="4876800"/>
          </a:xfrm>
          <a:prstGeom prst="rect">
            <a:avLst/>
          </a:prstGeom>
          <a:noFill/>
          <a:ln w="9525">
            <a:noFill/>
            <a:miter lim="800000"/>
            <a:headEnd/>
            <a:tailEnd/>
          </a:ln>
        </p:spPr>
        <p:txBody>
          <a:bodyPr/>
          <a:lstStyle/>
          <a:p>
            <a:pPr marL="342900" indent="-342900" eaLnBrk="0" hangingPunct="0">
              <a:spcBef>
                <a:spcPct val="20000"/>
              </a:spcBef>
              <a:defRPr/>
            </a:pPr>
            <a:r>
              <a:rPr lang="en-US" sz="2400" kern="0" dirty="0">
                <a:latin typeface="Calibri" pitchFamily="34" charset="0"/>
              </a:rPr>
              <a:t>F2 year curriculum (rotation)</a:t>
            </a:r>
          </a:p>
          <a:p>
            <a:pPr marL="342900" indent="-342900" eaLnBrk="0" hangingPunct="0">
              <a:spcBef>
                <a:spcPct val="20000"/>
              </a:spcBef>
              <a:defRPr/>
            </a:pPr>
            <a:endParaRPr lang="en-US" sz="2400" kern="0" dirty="0">
              <a:latin typeface="Calibri" pitchFamily="34" charset="0"/>
            </a:endParaRPr>
          </a:p>
          <a:p>
            <a:pPr marL="342900" indent="-342900" eaLnBrk="0" hangingPunct="0">
              <a:spcBef>
                <a:spcPct val="20000"/>
              </a:spcBef>
              <a:defRPr/>
            </a:pPr>
            <a:r>
              <a:rPr lang="en-US" sz="2400" kern="0" dirty="0">
                <a:latin typeface="Calibri" pitchFamily="34" charset="0"/>
              </a:rPr>
              <a:t>Didactics and Experiences:</a:t>
            </a:r>
          </a:p>
          <a:p>
            <a:pPr marL="342900" indent="-342900" eaLnBrk="0" hangingPunct="0">
              <a:spcBef>
                <a:spcPct val="20000"/>
              </a:spcBef>
              <a:buFontTx/>
              <a:buChar char="•"/>
              <a:defRPr/>
            </a:pPr>
            <a:r>
              <a:rPr lang="en-US" sz="2400" kern="0" dirty="0">
                <a:latin typeface="Calibri" pitchFamily="34" charset="0"/>
              </a:rPr>
              <a:t>Business practices</a:t>
            </a:r>
          </a:p>
          <a:p>
            <a:pPr marL="342900" indent="-342900" eaLnBrk="0" hangingPunct="0">
              <a:spcBef>
                <a:spcPct val="20000"/>
              </a:spcBef>
              <a:buFontTx/>
              <a:buChar char="•"/>
              <a:defRPr/>
            </a:pPr>
            <a:r>
              <a:rPr lang="en-US" sz="2400" kern="0" dirty="0">
                <a:latin typeface="Calibri" pitchFamily="34" charset="0"/>
              </a:rPr>
              <a:t>Risk management, peer review, medical staff </a:t>
            </a:r>
          </a:p>
          <a:p>
            <a:pPr marL="342900" indent="-342900" eaLnBrk="0" hangingPunct="0">
              <a:spcBef>
                <a:spcPct val="20000"/>
              </a:spcBef>
              <a:buFontTx/>
              <a:buChar char="•"/>
              <a:defRPr/>
            </a:pPr>
            <a:r>
              <a:rPr lang="en-US" sz="2400" kern="0" dirty="0">
                <a:latin typeface="Calibri" pitchFamily="34" charset="0"/>
              </a:rPr>
              <a:t>Leadership conferences</a:t>
            </a:r>
          </a:p>
          <a:p>
            <a:pPr marL="342900" indent="-342900" eaLnBrk="0" hangingPunct="0">
              <a:spcBef>
                <a:spcPct val="20000"/>
              </a:spcBef>
              <a:buFontTx/>
              <a:buChar char="•"/>
              <a:defRPr/>
            </a:pPr>
            <a:r>
              <a:rPr lang="en-US" sz="2400" kern="0" dirty="0">
                <a:latin typeface="Calibri" pitchFamily="34" charset="0"/>
              </a:rPr>
              <a:t>Professionalism in practice</a:t>
            </a:r>
          </a:p>
          <a:p>
            <a:pPr marL="342900" indent="-342900" eaLnBrk="0" hangingPunct="0">
              <a:spcBef>
                <a:spcPct val="20000"/>
              </a:spcBef>
              <a:buFontTx/>
              <a:buChar char="•"/>
              <a:defRPr/>
            </a:pPr>
            <a:r>
              <a:rPr lang="en-US" sz="2400" kern="0" dirty="0">
                <a:latin typeface="Calibri" pitchFamily="34" charset="0"/>
              </a:rPr>
              <a:t>Team leadership</a:t>
            </a:r>
          </a:p>
          <a:p>
            <a:pPr marL="342900" indent="-342900" eaLnBrk="0" hangingPunct="0">
              <a:spcBef>
                <a:spcPct val="20000"/>
              </a:spcBef>
              <a:buFontTx/>
              <a:buChar char="•"/>
              <a:defRPr/>
            </a:pPr>
            <a:r>
              <a:rPr lang="en-US" sz="2400" kern="0" dirty="0">
                <a:latin typeface="Calibri" pitchFamily="34" charset="0"/>
              </a:rPr>
              <a:t>Career mentorship</a:t>
            </a:r>
          </a:p>
          <a:p>
            <a:pPr eaLnBrk="0" hangingPunct="0">
              <a:spcBef>
                <a:spcPct val="20000"/>
              </a:spcBef>
              <a:defRPr/>
            </a:pPr>
            <a:endParaRPr lang="en-US" sz="2400" kern="0" dirty="0">
              <a:latin typeface="Calibri" pitchFamily="34" charset="0"/>
            </a:endParaRPr>
          </a:p>
        </p:txBody>
      </p:sp>
      <p:pic>
        <p:nvPicPr>
          <p:cNvPr id="12329" name="Picture 41" descr="C:\Documents and Settings\s1singh\Local Settings\Temporary Internet Files\Content.IE5\T6Y4FAK7\MPj04228030000[1].jpg"/>
          <p:cNvPicPr>
            <a:picLocks noChangeAspect="1" noChangeArrowheads="1"/>
          </p:cNvPicPr>
          <p:nvPr/>
        </p:nvPicPr>
        <p:blipFill>
          <a:blip r:embed="rId3"/>
          <a:srcRect/>
          <a:stretch>
            <a:fillRect/>
          </a:stretch>
        </p:blipFill>
        <p:spPr bwMode="auto">
          <a:xfrm>
            <a:off x="5486400" y="2057400"/>
            <a:ext cx="3048000" cy="3048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382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28600"/>
            <a:ext cx="8763000" cy="1143000"/>
          </a:xfrm>
        </p:spPr>
        <p:txBody>
          <a:bodyPr>
            <a:noAutofit/>
          </a:bodyPr>
          <a:lstStyle/>
          <a:p>
            <a:r>
              <a:rPr lang="en-US" sz="3200" kern="0" dirty="0"/>
              <a:t>UCSD PHM Fellowship at Rady Children’s </a:t>
            </a:r>
            <a:br>
              <a:rPr lang="en-US" sz="3200" kern="0" dirty="0"/>
            </a:br>
            <a:r>
              <a:rPr lang="en-US" altLang="en-US" sz="3200" dirty="0"/>
              <a:t>Advocacy</a:t>
            </a:r>
          </a:p>
        </p:txBody>
      </p:sp>
      <p:sp>
        <p:nvSpPr>
          <p:cNvPr id="9" name="Rectangle 3"/>
          <p:cNvSpPr txBox="1">
            <a:spLocks noChangeArrowheads="1"/>
          </p:cNvSpPr>
          <p:nvPr/>
        </p:nvSpPr>
        <p:spPr bwMode="auto">
          <a:xfrm>
            <a:off x="457200" y="1676400"/>
            <a:ext cx="5715000" cy="4876800"/>
          </a:xfrm>
          <a:prstGeom prst="rect">
            <a:avLst/>
          </a:prstGeom>
          <a:noFill/>
          <a:ln w="9525">
            <a:noFill/>
            <a:miter lim="800000"/>
            <a:headEnd/>
            <a:tailEnd/>
          </a:ln>
        </p:spPr>
        <p:txBody>
          <a:bodyPr/>
          <a:lstStyle/>
          <a:p>
            <a:pPr marL="342900" indent="-342900" eaLnBrk="0" hangingPunct="0">
              <a:lnSpc>
                <a:spcPct val="80000"/>
              </a:lnSpc>
              <a:spcBef>
                <a:spcPct val="20000"/>
              </a:spcBef>
              <a:defRPr/>
            </a:pPr>
            <a:r>
              <a:rPr lang="en-US" sz="2400" kern="0" dirty="0">
                <a:latin typeface="Calibri" pitchFamily="34" charset="0"/>
              </a:rPr>
              <a:t>Experiences</a:t>
            </a:r>
          </a:p>
          <a:p>
            <a:pPr marL="342900" indent="-342900" eaLnBrk="0" hangingPunct="0">
              <a:lnSpc>
                <a:spcPct val="80000"/>
              </a:lnSpc>
              <a:spcBef>
                <a:spcPct val="20000"/>
              </a:spcBef>
              <a:buFontTx/>
              <a:buChar char="•"/>
              <a:defRPr/>
            </a:pPr>
            <a:r>
              <a:rPr lang="en-US" sz="2400" kern="0" dirty="0">
                <a:latin typeface="Calibri" pitchFamily="34" charset="0"/>
              </a:rPr>
              <a:t>Juvenile Hall</a:t>
            </a:r>
          </a:p>
          <a:p>
            <a:pPr marL="342900" indent="-342900" eaLnBrk="0" hangingPunct="0">
              <a:lnSpc>
                <a:spcPct val="80000"/>
              </a:lnSpc>
              <a:spcBef>
                <a:spcPct val="20000"/>
              </a:spcBef>
              <a:buFontTx/>
              <a:buChar char="•"/>
              <a:defRPr/>
            </a:pPr>
            <a:r>
              <a:rPr lang="en-US" sz="2400" kern="0" dirty="0">
                <a:latin typeface="Calibri" pitchFamily="34" charset="0"/>
              </a:rPr>
              <a:t>Palliative Care</a:t>
            </a:r>
          </a:p>
          <a:p>
            <a:pPr marL="342900" indent="-342900" eaLnBrk="0" hangingPunct="0">
              <a:lnSpc>
                <a:spcPct val="80000"/>
              </a:lnSpc>
              <a:spcBef>
                <a:spcPct val="20000"/>
              </a:spcBef>
              <a:buFontTx/>
              <a:buChar char="•"/>
              <a:defRPr/>
            </a:pPr>
            <a:r>
              <a:rPr lang="en-US" sz="2400" kern="0" dirty="0">
                <a:latin typeface="Calibri" pitchFamily="34" charset="0"/>
              </a:rPr>
              <a:t>AAP</a:t>
            </a:r>
          </a:p>
          <a:p>
            <a:pPr marL="342900" indent="-342900" eaLnBrk="0" hangingPunct="0">
              <a:lnSpc>
                <a:spcPct val="80000"/>
              </a:lnSpc>
              <a:spcBef>
                <a:spcPct val="20000"/>
              </a:spcBef>
              <a:buFontTx/>
              <a:buChar char="•"/>
              <a:defRPr/>
            </a:pPr>
            <a:r>
              <a:rPr lang="en-US" sz="2400" kern="0" dirty="0">
                <a:latin typeface="Calibri" pitchFamily="34" charset="0"/>
              </a:rPr>
              <a:t>California Specialty Care Coalition</a:t>
            </a:r>
          </a:p>
          <a:p>
            <a:pPr marL="342900" indent="-342900" eaLnBrk="0" hangingPunct="0">
              <a:lnSpc>
                <a:spcPct val="80000"/>
              </a:lnSpc>
              <a:spcBef>
                <a:spcPct val="20000"/>
              </a:spcBef>
              <a:buFontTx/>
              <a:buChar char="•"/>
              <a:defRPr/>
            </a:pPr>
            <a:r>
              <a:rPr lang="en-US" sz="2400" kern="0" dirty="0">
                <a:latin typeface="Calibri" pitchFamily="34" charset="0"/>
              </a:rPr>
              <a:t>Home Care</a:t>
            </a:r>
          </a:p>
          <a:p>
            <a:pPr marL="342900" indent="-342900" eaLnBrk="0" hangingPunct="0">
              <a:lnSpc>
                <a:spcPct val="80000"/>
              </a:lnSpc>
              <a:spcBef>
                <a:spcPct val="20000"/>
              </a:spcBef>
              <a:defRPr/>
            </a:pPr>
            <a:endParaRPr lang="en-US" sz="2400" kern="0" dirty="0">
              <a:latin typeface="Calibri" pitchFamily="34" charset="0"/>
            </a:endParaRPr>
          </a:p>
          <a:p>
            <a:pPr marL="342900" indent="-342900" eaLnBrk="0" hangingPunct="0">
              <a:lnSpc>
                <a:spcPct val="80000"/>
              </a:lnSpc>
              <a:spcBef>
                <a:spcPct val="20000"/>
              </a:spcBef>
              <a:defRPr/>
            </a:pPr>
            <a:endParaRPr lang="en-US" sz="2400" kern="0" dirty="0">
              <a:latin typeface="Calibri" pitchFamily="34" charset="0"/>
            </a:endParaRPr>
          </a:p>
          <a:p>
            <a:pPr marL="342900" indent="-342900" eaLnBrk="0" hangingPunct="0">
              <a:lnSpc>
                <a:spcPct val="80000"/>
              </a:lnSpc>
              <a:spcBef>
                <a:spcPct val="20000"/>
              </a:spcBef>
              <a:defRPr/>
            </a:pPr>
            <a:endParaRPr lang="en-US" sz="2400" kern="0" dirty="0">
              <a:latin typeface="Calibri" pitchFamily="34" charset="0"/>
            </a:endParaRPr>
          </a:p>
          <a:p>
            <a:pPr marL="342900" indent="-342900" eaLnBrk="0" hangingPunct="0">
              <a:lnSpc>
                <a:spcPct val="80000"/>
              </a:lnSpc>
              <a:spcBef>
                <a:spcPct val="20000"/>
              </a:spcBef>
              <a:defRPr/>
            </a:pPr>
            <a:r>
              <a:rPr lang="en-US" sz="2400" kern="0" dirty="0">
                <a:latin typeface="Calibri" pitchFamily="34" charset="0"/>
              </a:rPr>
              <a:t>Option for Advocacy focus for QI or research</a:t>
            </a:r>
          </a:p>
        </p:txBody>
      </p:sp>
      <p:pic>
        <p:nvPicPr>
          <p:cNvPr id="11275" name="Picture 11" descr="C:\Documents and Settings\s1singh\Local Settings\Temporary Internet Files\Content.IE5\MXL6G0CM\MPj04394400000[1].jpg"/>
          <p:cNvPicPr>
            <a:picLocks noChangeAspect="1" noChangeArrowheads="1"/>
          </p:cNvPicPr>
          <p:nvPr/>
        </p:nvPicPr>
        <p:blipFill>
          <a:blip r:embed="rId3"/>
          <a:srcRect/>
          <a:stretch>
            <a:fillRect/>
          </a:stretch>
        </p:blipFill>
        <p:spPr bwMode="auto">
          <a:xfrm>
            <a:off x="5417128" y="2057400"/>
            <a:ext cx="3352800" cy="22479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5070521"/>
            <a:ext cx="4191000" cy="1787479"/>
          </a:xfrm>
          <a:prstGeom prst="rect">
            <a:avLst/>
          </a:prstGeom>
        </p:spPr>
      </p:pic>
      <p:sp>
        <p:nvSpPr>
          <p:cNvPr id="17" name="Rectangle 2"/>
          <p:cNvSpPr txBox="1">
            <a:spLocks noChangeArrowheads="1"/>
          </p:cNvSpPr>
          <p:nvPr/>
        </p:nvSpPr>
        <p:spPr bwMode="auto">
          <a:xfrm>
            <a:off x="304800" y="65183"/>
            <a:ext cx="8229600" cy="1143000"/>
          </a:xfrm>
          <a:prstGeom prst="rect">
            <a:avLst/>
          </a:prstGeom>
          <a:noFill/>
          <a:ln w="9525">
            <a:noFill/>
            <a:miter lim="800000"/>
            <a:headEnd/>
            <a:tailEnd/>
          </a:ln>
        </p:spPr>
        <p:txBody>
          <a:bodyPr anchor="ctr"/>
          <a:lstStyle/>
          <a:p>
            <a:pPr algn="ctr" eaLnBrk="0" hangingPunct="0">
              <a:defRPr/>
            </a:pPr>
            <a:r>
              <a:rPr lang="en-US" sz="2800" kern="0" dirty="0">
                <a:latin typeface="+mj-lt"/>
                <a:ea typeface="+mj-ea"/>
                <a:cs typeface="+mj-cs"/>
              </a:rPr>
              <a:t>UCSD PHM Fellowship at Rady Children’s</a:t>
            </a:r>
          </a:p>
          <a:p>
            <a:pPr algn="ctr" eaLnBrk="0" hangingPunct="0">
              <a:defRPr/>
            </a:pPr>
            <a:r>
              <a:rPr lang="en-US" sz="2800" kern="0" dirty="0">
                <a:latin typeface="+mj-lt"/>
                <a:ea typeface="+mj-ea"/>
                <a:cs typeface="+mj-cs"/>
              </a:rPr>
              <a:t>Strong Leaders and Mentors</a:t>
            </a:r>
          </a:p>
        </p:txBody>
      </p:sp>
      <p:sp>
        <p:nvSpPr>
          <p:cNvPr id="3" name="Content Placeholder 2"/>
          <p:cNvSpPr>
            <a:spLocks noGrp="1"/>
          </p:cNvSpPr>
          <p:nvPr>
            <p:ph sz="half" idx="1"/>
          </p:nvPr>
        </p:nvSpPr>
        <p:spPr>
          <a:xfrm>
            <a:off x="314899" y="1066800"/>
            <a:ext cx="4038600" cy="4525963"/>
          </a:xfrm>
        </p:spPr>
        <p:txBody>
          <a:bodyPr>
            <a:normAutofit fontScale="55000" lnSpcReduction="20000"/>
          </a:bodyPr>
          <a:lstStyle/>
          <a:p>
            <a:pPr marL="0" indent="0" eaLnBrk="0" hangingPunct="0">
              <a:lnSpc>
                <a:spcPct val="120000"/>
              </a:lnSpc>
              <a:spcBef>
                <a:spcPts val="0"/>
              </a:spcBef>
              <a:buNone/>
              <a:defRPr/>
            </a:pPr>
            <a:r>
              <a:rPr lang="en-US" u="sng" kern="0" dirty="0"/>
              <a:t>Directorships</a:t>
            </a:r>
            <a:endParaRPr lang="en-US" kern="0" dirty="0"/>
          </a:p>
          <a:p>
            <a:pPr eaLnBrk="0" hangingPunct="0">
              <a:lnSpc>
                <a:spcPct val="120000"/>
              </a:lnSpc>
              <a:spcBef>
                <a:spcPts val="0"/>
              </a:spcBef>
              <a:defRPr/>
            </a:pPr>
            <a:r>
              <a:rPr lang="en-US" kern="0" dirty="0"/>
              <a:t>Medical Director of Juvenile Hall System</a:t>
            </a:r>
          </a:p>
          <a:p>
            <a:pPr eaLnBrk="0" hangingPunct="0">
              <a:lnSpc>
                <a:spcPct val="120000"/>
              </a:lnSpc>
              <a:spcBef>
                <a:spcPts val="0"/>
              </a:spcBef>
              <a:defRPr/>
            </a:pPr>
            <a:r>
              <a:rPr lang="en-US" kern="0" dirty="0"/>
              <a:t>Medical Director of Hospital Pediatric Palliative Care</a:t>
            </a:r>
          </a:p>
          <a:p>
            <a:pPr eaLnBrk="0" hangingPunct="0">
              <a:lnSpc>
                <a:spcPct val="120000"/>
              </a:lnSpc>
              <a:spcBef>
                <a:spcPts val="0"/>
              </a:spcBef>
              <a:defRPr/>
            </a:pPr>
            <a:r>
              <a:rPr lang="en-US" kern="0" dirty="0"/>
              <a:t>Medical Director for Quality and Patient Safety</a:t>
            </a:r>
          </a:p>
          <a:p>
            <a:pPr eaLnBrk="0" hangingPunct="0">
              <a:lnSpc>
                <a:spcPct val="120000"/>
              </a:lnSpc>
              <a:spcBef>
                <a:spcPts val="0"/>
              </a:spcBef>
              <a:defRPr/>
            </a:pPr>
            <a:r>
              <a:rPr lang="en-US" kern="0" dirty="0"/>
              <a:t>Medical Director of Graduate Medical Education</a:t>
            </a:r>
          </a:p>
          <a:p>
            <a:pPr eaLnBrk="0" hangingPunct="0">
              <a:lnSpc>
                <a:spcPct val="120000"/>
              </a:lnSpc>
              <a:spcBef>
                <a:spcPts val="0"/>
              </a:spcBef>
              <a:defRPr/>
            </a:pPr>
            <a:r>
              <a:rPr lang="en-US" kern="0" dirty="0"/>
              <a:t>Medical Director of Children’s Home Care</a:t>
            </a:r>
          </a:p>
          <a:p>
            <a:pPr eaLnBrk="0" hangingPunct="0">
              <a:lnSpc>
                <a:spcPct val="120000"/>
              </a:lnSpc>
              <a:spcBef>
                <a:spcPts val="0"/>
              </a:spcBef>
              <a:defRPr/>
            </a:pPr>
            <a:r>
              <a:rPr lang="en-US" kern="0" dirty="0"/>
              <a:t>Medical Director, Bernardy Center Subacute and Skilled Nursing Facility</a:t>
            </a:r>
          </a:p>
          <a:p>
            <a:pPr eaLnBrk="0" hangingPunct="0">
              <a:lnSpc>
                <a:spcPct val="120000"/>
              </a:lnSpc>
              <a:spcBef>
                <a:spcPts val="0"/>
              </a:spcBef>
              <a:defRPr/>
            </a:pPr>
            <a:r>
              <a:rPr lang="en-US" kern="0" dirty="0"/>
              <a:t>Director of Inpatient Services at RCHSD</a:t>
            </a:r>
          </a:p>
          <a:p>
            <a:pPr eaLnBrk="0" hangingPunct="0">
              <a:lnSpc>
                <a:spcPct val="120000"/>
              </a:lnSpc>
              <a:spcBef>
                <a:spcPts val="0"/>
              </a:spcBef>
              <a:defRPr/>
            </a:pPr>
            <a:r>
              <a:rPr lang="en-US" kern="0" dirty="0"/>
              <a:t>Medical Director, Pediatric Unit, Sharp Grossmont Hospital</a:t>
            </a:r>
          </a:p>
          <a:p>
            <a:pPr eaLnBrk="0" hangingPunct="0">
              <a:lnSpc>
                <a:spcPct val="120000"/>
              </a:lnSpc>
              <a:spcBef>
                <a:spcPts val="0"/>
              </a:spcBef>
              <a:defRPr/>
            </a:pPr>
            <a:r>
              <a:rPr lang="en-US" kern="0" dirty="0"/>
              <a:t>Co-Director of Children’s Emergency Transport Services</a:t>
            </a:r>
          </a:p>
          <a:p>
            <a:pPr eaLnBrk="0" hangingPunct="0">
              <a:lnSpc>
                <a:spcPct val="120000"/>
              </a:lnSpc>
              <a:spcBef>
                <a:spcPts val="0"/>
              </a:spcBef>
              <a:defRPr/>
            </a:pPr>
            <a:r>
              <a:rPr lang="en-US" kern="0" dirty="0"/>
              <a:t>Medical Director, Consult service to Child and Adolescent Psychiatric Unit</a:t>
            </a:r>
          </a:p>
          <a:p>
            <a:pPr eaLnBrk="0" hangingPunct="0">
              <a:lnSpc>
                <a:spcPct val="120000"/>
              </a:lnSpc>
              <a:spcBef>
                <a:spcPts val="0"/>
              </a:spcBef>
              <a:defRPr/>
            </a:pPr>
            <a:r>
              <a:rPr lang="en-US" kern="0" dirty="0"/>
              <a:t>Medical Director, Simulation</a:t>
            </a:r>
            <a:endParaRPr lang="en-US" dirty="0"/>
          </a:p>
        </p:txBody>
      </p:sp>
      <p:sp>
        <p:nvSpPr>
          <p:cNvPr id="4" name="Content Placeholder 3"/>
          <p:cNvSpPr>
            <a:spLocks noGrp="1"/>
          </p:cNvSpPr>
          <p:nvPr>
            <p:ph sz="half" idx="2"/>
          </p:nvPr>
        </p:nvSpPr>
        <p:spPr>
          <a:xfrm>
            <a:off x="4648200" y="1066800"/>
            <a:ext cx="4038600" cy="4525963"/>
          </a:xfrm>
        </p:spPr>
        <p:txBody>
          <a:bodyPr>
            <a:normAutofit fontScale="55000" lnSpcReduction="20000"/>
          </a:bodyPr>
          <a:lstStyle/>
          <a:p>
            <a:pPr marL="0" indent="0" eaLnBrk="0" hangingPunct="0">
              <a:lnSpc>
                <a:spcPct val="120000"/>
              </a:lnSpc>
              <a:spcBef>
                <a:spcPts val="0"/>
              </a:spcBef>
              <a:buNone/>
              <a:defRPr/>
            </a:pPr>
            <a:r>
              <a:rPr lang="en-US" u="sng" kern="0" dirty="0"/>
              <a:t>Advanced Degrees and Other Experience</a:t>
            </a:r>
            <a:endParaRPr lang="en-US" kern="0" dirty="0"/>
          </a:p>
          <a:p>
            <a:pPr eaLnBrk="0" hangingPunct="0">
              <a:lnSpc>
                <a:spcPct val="120000"/>
              </a:lnSpc>
              <a:spcBef>
                <a:spcPts val="0"/>
              </a:spcBef>
              <a:defRPr/>
            </a:pPr>
            <a:r>
              <a:rPr lang="en-US" kern="0" dirty="0"/>
              <a:t>Masters in Medical Education</a:t>
            </a:r>
          </a:p>
          <a:p>
            <a:pPr eaLnBrk="0" hangingPunct="0">
              <a:lnSpc>
                <a:spcPct val="120000"/>
              </a:lnSpc>
              <a:spcBef>
                <a:spcPts val="0"/>
              </a:spcBef>
              <a:defRPr/>
            </a:pPr>
            <a:r>
              <a:rPr lang="en-US" kern="0" dirty="0"/>
              <a:t>Master of Arts and Masters of Science</a:t>
            </a:r>
          </a:p>
          <a:p>
            <a:pPr eaLnBrk="0" hangingPunct="0">
              <a:lnSpc>
                <a:spcPct val="120000"/>
              </a:lnSpc>
              <a:spcBef>
                <a:spcPts val="0"/>
              </a:spcBef>
              <a:defRPr/>
            </a:pPr>
            <a:r>
              <a:rPr lang="en-US" kern="0" dirty="0"/>
              <a:t>Masters of Public Health</a:t>
            </a:r>
          </a:p>
          <a:p>
            <a:pPr eaLnBrk="0" hangingPunct="0">
              <a:lnSpc>
                <a:spcPct val="120000"/>
              </a:lnSpc>
              <a:spcBef>
                <a:spcPts val="0"/>
              </a:spcBef>
              <a:defRPr/>
            </a:pPr>
            <a:r>
              <a:rPr lang="en-US" kern="0" dirty="0"/>
              <a:t>PhD Engineering Design, Healthcare</a:t>
            </a:r>
          </a:p>
          <a:p>
            <a:pPr eaLnBrk="0" hangingPunct="0">
              <a:lnSpc>
                <a:spcPct val="120000"/>
              </a:lnSpc>
              <a:spcBef>
                <a:spcPts val="0"/>
              </a:spcBef>
              <a:defRPr/>
            </a:pPr>
            <a:r>
              <a:rPr lang="en-US" kern="0" dirty="0"/>
              <a:t>Board Certification in Hospice and Palliative Care</a:t>
            </a:r>
          </a:p>
          <a:p>
            <a:pPr eaLnBrk="0" hangingPunct="0">
              <a:lnSpc>
                <a:spcPct val="120000"/>
              </a:lnSpc>
              <a:spcBef>
                <a:spcPts val="0"/>
              </a:spcBef>
              <a:defRPr/>
            </a:pPr>
            <a:r>
              <a:rPr lang="en-US" kern="0" dirty="0"/>
              <a:t>Clinical Dermatology Fellowship</a:t>
            </a:r>
          </a:p>
          <a:p>
            <a:pPr eaLnBrk="0" hangingPunct="0">
              <a:lnSpc>
                <a:spcPct val="120000"/>
              </a:lnSpc>
              <a:spcBef>
                <a:spcPts val="0"/>
              </a:spcBef>
              <a:defRPr/>
            </a:pPr>
            <a:r>
              <a:rPr lang="en-US" kern="0" dirty="0"/>
              <a:t>Ethics formal training</a:t>
            </a:r>
          </a:p>
          <a:p>
            <a:pPr eaLnBrk="0" hangingPunct="0">
              <a:lnSpc>
                <a:spcPct val="120000"/>
              </a:lnSpc>
              <a:spcBef>
                <a:spcPts val="0"/>
              </a:spcBef>
              <a:defRPr/>
            </a:pPr>
            <a:r>
              <a:rPr lang="en-US" kern="0" dirty="0"/>
              <a:t>Palliative Care formal training</a:t>
            </a:r>
          </a:p>
          <a:p>
            <a:pPr eaLnBrk="0" hangingPunct="0">
              <a:lnSpc>
                <a:spcPct val="120000"/>
              </a:lnSpc>
              <a:spcBef>
                <a:spcPts val="0"/>
              </a:spcBef>
              <a:defRPr/>
            </a:pPr>
            <a:r>
              <a:rPr lang="en-US" kern="0" dirty="0"/>
              <a:t>Board Certification in Pediatric Critical Care</a:t>
            </a:r>
          </a:p>
          <a:p>
            <a:pPr eaLnBrk="0" hangingPunct="0">
              <a:lnSpc>
                <a:spcPct val="120000"/>
              </a:lnSpc>
              <a:spcBef>
                <a:spcPts val="0"/>
              </a:spcBef>
              <a:defRPr/>
            </a:pPr>
            <a:r>
              <a:rPr lang="en-US" kern="0" dirty="0"/>
              <a:t>Society for Pediatric Sedation faculty</a:t>
            </a:r>
          </a:p>
          <a:p>
            <a:pPr eaLnBrk="0" hangingPunct="0">
              <a:lnSpc>
                <a:spcPct val="120000"/>
              </a:lnSpc>
              <a:spcBef>
                <a:spcPts val="0"/>
              </a:spcBef>
              <a:defRPr/>
            </a:pPr>
            <a:r>
              <a:rPr lang="en-US" kern="0" dirty="0"/>
              <a:t>Senior Fellow in Hospital Medicine</a:t>
            </a:r>
          </a:p>
          <a:p>
            <a:pPr eaLnBrk="0" hangingPunct="0">
              <a:lnSpc>
                <a:spcPct val="120000"/>
              </a:lnSpc>
              <a:spcBef>
                <a:spcPts val="0"/>
              </a:spcBef>
              <a:defRPr/>
            </a:pPr>
            <a:r>
              <a:rPr lang="en-US" kern="0" dirty="0"/>
              <a:t>Master in Hospital Medicine</a:t>
            </a:r>
          </a:p>
          <a:p>
            <a:pPr eaLnBrk="0" hangingPunct="0">
              <a:lnSpc>
                <a:spcPct val="120000"/>
              </a:lnSpc>
              <a:spcBef>
                <a:spcPts val="0"/>
              </a:spcBef>
              <a:defRPr/>
            </a:pPr>
            <a:r>
              <a:rPr lang="en-US" kern="0" dirty="0"/>
              <a:t>Clinical Informatics certifications</a:t>
            </a:r>
          </a:p>
          <a:p>
            <a:pPr lvl="1" eaLnBrk="0" hangingPunct="0">
              <a:lnSpc>
                <a:spcPct val="120000"/>
              </a:lnSpc>
              <a:spcBef>
                <a:spcPts val="0"/>
              </a:spcBef>
              <a:defRPr/>
            </a:pPr>
            <a:r>
              <a:rPr lang="en-US" b="1" kern="0" dirty="0"/>
              <a:t>2 of the 4 physician </a:t>
            </a:r>
            <a:r>
              <a:rPr lang="en-US" b="1" kern="0" dirty="0" err="1"/>
              <a:t>informaticists</a:t>
            </a:r>
            <a:r>
              <a:rPr lang="en-US" b="1" kern="0" dirty="0"/>
              <a:t> are in PHM!</a:t>
            </a:r>
          </a:p>
          <a:p>
            <a:pPr>
              <a:lnSpc>
                <a:spcPct val="120000"/>
              </a:lnSpc>
              <a:spcBef>
                <a:spcPts val="0"/>
              </a:spcBef>
            </a:pPr>
            <a:endParaRPr lang="en-US" dirty="0"/>
          </a:p>
        </p:txBody>
      </p:sp>
    </p:spTree>
    <p:extLst>
      <p:ext uri="{BB962C8B-B14F-4D97-AF65-F5344CB8AC3E}">
        <p14:creationId xmlns:p14="http://schemas.microsoft.com/office/powerpoint/2010/main" val="180020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kern="0" dirty="0"/>
              <a:t>UCSD PHM Fellowship at Rady Children’s </a:t>
            </a:r>
            <a:br>
              <a:rPr lang="en-US" sz="3600" kern="0" dirty="0"/>
            </a:br>
            <a:r>
              <a:rPr lang="en-US" sz="3600" dirty="0"/>
              <a:t>Conferences and Collaborations</a:t>
            </a:r>
          </a:p>
        </p:txBody>
      </p:sp>
      <p:sp>
        <p:nvSpPr>
          <p:cNvPr id="3" name="Content Placeholder 2"/>
          <p:cNvSpPr>
            <a:spLocks noGrp="1"/>
          </p:cNvSpPr>
          <p:nvPr>
            <p:ph idx="1"/>
          </p:nvPr>
        </p:nvSpPr>
        <p:spPr/>
        <p:txBody>
          <a:bodyPr>
            <a:normAutofit fontScale="92500" lnSpcReduction="10000"/>
          </a:bodyPr>
          <a:lstStyle/>
          <a:p>
            <a:pPr eaLnBrk="0" hangingPunct="0">
              <a:lnSpc>
                <a:spcPct val="90000"/>
              </a:lnSpc>
              <a:defRPr/>
            </a:pPr>
            <a:r>
              <a:rPr lang="en-US" sz="2400" kern="0" dirty="0">
                <a:latin typeface="Calibri" pitchFamily="34" charset="0"/>
              </a:rPr>
              <a:t>Fellows also attend multiple conferences for the hospital and the department : </a:t>
            </a:r>
          </a:p>
          <a:p>
            <a:pPr lvl="1" eaLnBrk="0" hangingPunct="0">
              <a:lnSpc>
                <a:spcPct val="90000"/>
              </a:lnSpc>
              <a:buFontTx/>
              <a:buChar char="•"/>
              <a:defRPr/>
            </a:pPr>
            <a:r>
              <a:rPr lang="en-US" sz="2000" kern="0" dirty="0">
                <a:latin typeface="Calibri" pitchFamily="34" charset="0"/>
              </a:rPr>
              <a:t>UCSD Pediatric M&amp;M and Rady CHET M&amp;M</a:t>
            </a:r>
          </a:p>
          <a:p>
            <a:pPr lvl="1" eaLnBrk="0" hangingPunct="0">
              <a:lnSpc>
                <a:spcPct val="90000"/>
              </a:lnSpc>
              <a:buFontTx/>
              <a:buChar char="•"/>
              <a:defRPr/>
            </a:pPr>
            <a:r>
              <a:rPr lang="en-US" sz="2000" kern="0" dirty="0">
                <a:latin typeface="Calibri" pitchFamily="34" charset="0"/>
              </a:rPr>
              <a:t>UCSD Fellows Research Seminar Series</a:t>
            </a:r>
          </a:p>
          <a:p>
            <a:pPr lvl="1" eaLnBrk="0" hangingPunct="0">
              <a:lnSpc>
                <a:spcPct val="90000"/>
              </a:lnSpc>
              <a:buFontTx/>
              <a:buChar char="•"/>
              <a:defRPr/>
            </a:pPr>
            <a:r>
              <a:rPr lang="en-US" sz="2000" kern="0" dirty="0">
                <a:latin typeface="Calibri" pitchFamily="34" charset="0"/>
              </a:rPr>
              <a:t>UCSD Pediatric Grand Rounds</a:t>
            </a:r>
          </a:p>
          <a:p>
            <a:pPr lvl="1" eaLnBrk="0" hangingPunct="0">
              <a:lnSpc>
                <a:spcPct val="90000"/>
              </a:lnSpc>
              <a:buFontTx/>
              <a:buChar char="•"/>
              <a:defRPr/>
            </a:pPr>
            <a:r>
              <a:rPr lang="en-US" sz="2000" kern="0" dirty="0">
                <a:latin typeface="Calibri" pitchFamily="34" charset="0"/>
              </a:rPr>
              <a:t>Rady Schwartz Rounds</a:t>
            </a:r>
          </a:p>
          <a:p>
            <a:pPr lvl="1" eaLnBrk="0" hangingPunct="0">
              <a:lnSpc>
                <a:spcPct val="90000"/>
              </a:lnSpc>
              <a:buFontTx/>
              <a:buChar char="•"/>
              <a:defRPr/>
            </a:pPr>
            <a:r>
              <a:rPr lang="en-US" sz="2000" kern="0" dirty="0">
                <a:latin typeface="Calibri" pitchFamily="34" charset="0"/>
              </a:rPr>
              <a:t>Rady Interprofessional Symposium</a:t>
            </a:r>
          </a:p>
          <a:p>
            <a:pPr lvl="1" eaLnBrk="0" hangingPunct="0">
              <a:lnSpc>
                <a:spcPct val="90000"/>
              </a:lnSpc>
              <a:buFontTx/>
              <a:buChar char="•"/>
              <a:defRPr/>
            </a:pPr>
            <a:r>
              <a:rPr lang="en-US" sz="2000" kern="0" dirty="0">
                <a:latin typeface="Calibri" pitchFamily="34" charset="0"/>
              </a:rPr>
              <a:t>UCSD Pediatrics Research Symposium</a:t>
            </a:r>
          </a:p>
          <a:p>
            <a:pPr eaLnBrk="0" hangingPunct="0">
              <a:lnSpc>
                <a:spcPct val="90000"/>
              </a:lnSpc>
              <a:buFontTx/>
              <a:buChar char="•"/>
              <a:defRPr/>
            </a:pPr>
            <a:r>
              <a:rPr lang="en-US" sz="2400" dirty="0"/>
              <a:t>Attendance of national conferences</a:t>
            </a:r>
          </a:p>
          <a:p>
            <a:pPr lvl="1" eaLnBrk="0" hangingPunct="0">
              <a:lnSpc>
                <a:spcPct val="90000"/>
              </a:lnSpc>
              <a:buFontTx/>
              <a:buChar char="•"/>
              <a:defRPr/>
            </a:pPr>
            <a:r>
              <a:rPr lang="en-US" sz="2000" dirty="0"/>
              <a:t>Fellows receive up to $3000 annually for CME, certificates, graduate course work, and other educational expenses</a:t>
            </a:r>
          </a:p>
          <a:p>
            <a:pPr eaLnBrk="0" hangingPunct="0">
              <a:lnSpc>
                <a:spcPct val="90000"/>
              </a:lnSpc>
              <a:buFontTx/>
              <a:buChar char="•"/>
              <a:defRPr/>
            </a:pPr>
            <a:r>
              <a:rPr lang="en-US" sz="2400" kern="0" dirty="0">
                <a:latin typeface="Calibri" pitchFamily="34" charset="0"/>
              </a:rPr>
              <a:t>Joint training in ultrasonography with Pediatric Emergency Medicine fellows</a:t>
            </a:r>
          </a:p>
          <a:p>
            <a:pPr eaLnBrk="0" hangingPunct="0">
              <a:lnSpc>
                <a:spcPct val="90000"/>
              </a:lnSpc>
              <a:buFontTx/>
              <a:buChar char="•"/>
              <a:defRPr/>
            </a:pPr>
            <a:r>
              <a:rPr lang="en-US" sz="2400" kern="0" dirty="0">
                <a:latin typeface="Calibri" pitchFamily="34" charset="0"/>
              </a:rPr>
              <a:t>Joint Journal Club with Pediatric Critical Care and Emergency Medicine fellows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133600"/>
            <a:ext cx="1777783"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74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350838"/>
            <a:ext cx="8229600" cy="715962"/>
          </a:xfrm>
        </p:spPr>
        <p:txBody>
          <a:bodyPr>
            <a:normAutofit fontScale="90000"/>
          </a:bodyPr>
          <a:lstStyle/>
          <a:p>
            <a:pPr eaLnBrk="1" hangingPunct="1"/>
            <a:r>
              <a:rPr lang="en-US" altLang="en-US" dirty="0"/>
              <a:t>Rady Children’s - National Recognition</a:t>
            </a:r>
          </a:p>
        </p:txBody>
      </p:sp>
      <p:sp>
        <p:nvSpPr>
          <p:cNvPr id="16386" name="Content Placeholder 2"/>
          <p:cNvSpPr>
            <a:spLocks noGrp="1"/>
          </p:cNvSpPr>
          <p:nvPr>
            <p:ph idx="1"/>
          </p:nvPr>
        </p:nvSpPr>
        <p:spPr>
          <a:xfrm>
            <a:off x="457200" y="1447800"/>
            <a:ext cx="6629400" cy="4800600"/>
          </a:xfrm>
        </p:spPr>
        <p:txBody>
          <a:bodyPr/>
          <a:lstStyle/>
          <a:p>
            <a:pPr eaLnBrk="1" hangingPunct="1">
              <a:spcBef>
                <a:spcPct val="35000"/>
              </a:spcBef>
            </a:pPr>
            <a:r>
              <a:rPr lang="en-US" altLang="en-US" sz="2000" dirty="0"/>
              <a:t>Ranked among the nation’s best in 10 specialties</a:t>
            </a:r>
            <a:br>
              <a:rPr lang="en-US" altLang="en-US" sz="1600" dirty="0"/>
            </a:br>
            <a:r>
              <a:rPr lang="en-US" altLang="en-US" sz="1400" dirty="0"/>
              <a:t>(</a:t>
            </a:r>
            <a:r>
              <a:rPr lang="en-US" altLang="en-US" sz="1400" i="1" dirty="0"/>
              <a:t>U.S. News &amp; World Report, 2009 America’s Best Hospitals</a:t>
            </a:r>
            <a:r>
              <a:rPr lang="en-US" altLang="en-US" sz="1400" dirty="0"/>
              <a:t>)</a:t>
            </a:r>
            <a:br>
              <a:rPr lang="en-US" altLang="en-US" sz="1400" dirty="0"/>
            </a:br>
            <a:endParaRPr lang="en-US" altLang="en-US" sz="1400" dirty="0"/>
          </a:p>
          <a:p>
            <a:pPr eaLnBrk="1" hangingPunct="1">
              <a:spcBef>
                <a:spcPct val="35000"/>
              </a:spcBef>
            </a:pPr>
            <a:r>
              <a:rPr lang="en-US" altLang="en-US" sz="2000" dirty="0"/>
              <a:t>Ranked in the “Top 100 Hospitals to Work For” </a:t>
            </a:r>
            <a:br>
              <a:rPr lang="en-US" altLang="en-US" sz="2000" dirty="0"/>
            </a:br>
            <a:r>
              <a:rPr lang="en-US" altLang="en-US" sz="1400" dirty="0"/>
              <a:t>(</a:t>
            </a:r>
            <a:r>
              <a:rPr lang="en-US" altLang="en-US" sz="1400" i="1" dirty="0"/>
              <a:t>Nursing Professionals</a:t>
            </a:r>
            <a:r>
              <a:rPr lang="en-US" altLang="en-US" sz="1400" dirty="0"/>
              <a:t> magazine)</a:t>
            </a:r>
            <a:br>
              <a:rPr lang="en-US" altLang="en-US" sz="1400" dirty="0"/>
            </a:br>
            <a:endParaRPr lang="en-US" altLang="en-US" sz="1400" dirty="0"/>
          </a:p>
          <a:p>
            <a:pPr eaLnBrk="1" hangingPunct="1">
              <a:spcBef>
                <a:spcPct val="35000"/>
              </a:spcBef>
            </a:pPr>
            <a:r>
              <a:rPr lang="en-US" altLang="en-US" sz="2000" dirty="0"/>
              <a:t>Among the nation’s 100 “Most Wired” hospitals </a:t>
            </a:r>
            <a:br>
              <a:rPr lang="en-US" altLang="en-US" sz="2000" dirty="0"/>
            </a:br>
            <a:r>
              <a:rPr lang="en-US" altLang="en-US" sz="2000" dirty="0"/>
              <a:t>for  four consecutive years</a:t>
            </a:r>
            <a:br>
              <a:rPr lang="en-US" altLang="en-US" sz="2000" dirty="0"/>
            </a:br>
            <a:r>
              <a:rPr lang="en-US" altLang="en-US" sz="1400" dirty="0"/>
              <a:t>(</a:t>
            </a:r>
            <a:r>
              <a:rPr lang="en-US" altLang="en-US" sz="1400" i="1" dirty="0"/>
              <a:t>Hospitals and Health Networks)</a:t>
            </a:r>
            <a:br>
              <a:rPr lang="en-US" altLang="en-US" sz="1400" i="1" dirty="0"/>
            </a:br>
            <a:endParaRPr lang="en-US" altLang="en-US" sz="1400" i="1" dirty="0"/>
          </a:p>
          <a:p>
            <a:pPr eaLnBrk="1" hangingPunct="1">
              <a:spcBef>
                <a:spcPct val="35000"/>
              </a:spcBef>
            </a:pPr>
            <a:r>
              <a:rPr lang="en-US" altLang="en-US" sz="2000" dirty="0"/>
              <a:t>One of the 25 “Most Wireless” hospitals </a:t>
            </a:r>
            <a:br>
              <a:rPr lang="en-US" altLang="en-US" sz="2000" dirty="0"/>
            </a:br>
            <a:r>
              <a:rPr lang="en-US" altLang="en-US" sz="2000" dirty="0"/>
              <a:t>for three consecutive years</a:t>
            </a:r>
            <a:br>
              <a:rPr lang="en-US" altLang="en-US" sz="2000" dirty="0"/>
            </a:br>
            <a:r>
              <a:rPr lang="en-US" altLang="en-US" sz="1400" dirty="0"/>
              <a:t>(</a:t>
            </a:r>
            <a:r>
              <a:rPr lang="en-US" altLang="en-US" sz="1400" i="1" dirty="0"/>
              <a:t>Hospitals and Health Networks)</a:t>
            </a:r>
          </a:p>
          <a:p>
            <a:pPr eaLnBrk="1" hangingPunct="1"/>
            <a:endParaRPr lang="en-US" altLang="en-US" sz="2000" dirty="0"/>
          </a:p>
        </p:txBody>
      </p:sp>
      <p:grpSp>
        <p:nvGrpSpPr>
          <p:cNvPr id="16388" name="Group 7"/>
          <p:cNvGrpSpPr>
            <a:grpSpLocks/>
          </p:cNvGrpSpPr>
          <p:nvPr/>
        </p:nvGrpSpPr>
        <p:grpSpPr bwMode="auto">
          <a:xfrm>
            <a:off x="6415128" y="1560904"/>
            <a:ext cx="2276475" cy="3830637"/>
            <a:chOff x="6553200" y="914400"/>
            <a:chExt cx="2276372" cy="3831162"/>
          </a:xfrm>
        </p:grpSpPr>
        <p:pic>
          <p:nvPicPr>
            <p:cNvPr id="16389" name="Picture 5" descr="usnewsemblem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914400"/>
              <a:ext cx="2047772" cy="235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mwmag_15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886200"/>
              <a:ext cx="1000164" cy="859362"/>
            </a:xfrm>
            <a:prstGeom prst="rect">
              <a:avLst/>
            </a:prstGeom>
            <a:noFill/>
            <a:ln w="25400">
              <a:solidFill>
                <a:srgbClr val="F79646"/>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6" descr="Nursing Professionals' Top 100 Places to Work 2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895600"/>
              <a:ext cx="992229" cy="1203227"/>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6"/>
          <p:cNvSpPr txBox="1">
            <a:spLocks noChangeArrowheads="1"/>
          </p:cNvSpPr>
          <p:nvPr/>
        </p:nvSpPr>
        <p:spPr bwMode="auto">
          <a:xfrm>
            <a:off x="285750" y="971149"/>
            <a:ext cx="6248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bg1"/>
                </a:solidFill>
                <a:latin typeface="Arial" charset="0"/>
              </a:defRPr>
            </a:lvl1pPr>
            <a:lvl2pPr marL="742950" indent="-285750" eaLnBrk="0" hangingPunct="0">
              <a:spcBef>
                <a:spcPct val="20000"/>
              </a:spcBef>
              <a:buChar char="–"/>
              <a:defRPr sz="2400">
                <a:solidFill>
                  <a:schemeClr val="bg1"/>
                </a:solidFill>
                <a:latin typeface="Arial" charset="0"/>
              </a:defRPr>
            </a:lvl2pPr>
            <a:lvl3pPr marL="1143000" indent="-228600" eaLnBrk="0" hangingPunct="0">
              <a:spcBef>
                <a:spcPct val="20000"/>
              </a:spcBef>
              <a:buChar char="•"/>
              <a:defRPr sz="2000">
                <a:solidFill>
                  <a:schemeClr val="bg1"/>
                </a:solidFill>
                <a:latin typeface="Arial" charset="0"/>
              </a:defRPr>
            </a:lvl3pPr>
            <a:lvl4pPr marL="1600200" indent="-228600" eaLnBrk="0" hangingPunct="0">
              <a:spcBef>
                <a:spcPct val="20000"/>
              </a:spcBef>
              <a:buChar char="–"/>
              <a:defRPr>
                <a:solidFill>
                  <a:schemeClr val="bg1"/>
                </a:solidFill>
                <a:latin typeface="Arial" charset="0"/>
              </a:defRPr>
            </a:lvl4pPr>
            <a:lvl5pPr marL="2057400" indent="-228600" eaLnBrk="0" hangingPunct="0">
              <a:spcBef>
                <a:spcPct val="20000"/>
              </a:spcBef>
              <a:buChar char="•"/>
              <a:defRPr>
                <a:solidFill>
                  <a:schemeClr val="bg1"/>
                </a:solidFill>
                <a:latin typeface="Arial" charset="0"/>
              </a:defRPr>
            </a:lvl5pPr>
            <a:lvl6pPr marL="2514600" indent="-228600" eaLnBrk="0" fontAlgn="base" hangingPunct="0">
              <a:spcBef>
                <a:spcPct val="20000"/>
              </a:spcBef>
              <a:spcAft>
                <a:spcPct val="0"/>
              </a:spcAft>
              <a:buChar char="•"/>
              <a:defRPr>
                <a:solidFill>
                  <a:schemeClr val="bg1"/>
                </a:solidFill>
                <a:latin typeface="Arial" charset="0"/>
              </a:defRPr>
            </a:lvl6pPr>
            <a:lvl7pPr marL="2971800" indent="-228600" eaLnBrk="0" fontAlgn="base" hangingPunct="0">
              <a:spcBef>
                <a:spcPct val="20000"/>
              </a:spcBef>
              <a:spcAft>
                <a:spcPct val="0"/>
              </a:spcAft>
              <a:buChar char="•"/>
              <a:defRPr>
                <a:solidFill>
                  <a:schemeClr val="bg1"/>
                </a:solidFill>
                <a:latin typeface="Arial" charset="0"/>
              </a:defRPr>
            </a:lvl7pPr>
            <a:lvl8pPr marL="3429000" indent="-228600" eaLnBrk="0" fontAlgn="base" hangingPunct="0">
              <a:spcBef>
                <a:spcPct val="20000"/>
              </a:spcBef>
              <a:spcAft>
                <a:spcPct val="0"/>
              </a:spcAft>
              <a:buChar char="•"/>
              <a:defRPr>
                <a:solidFill>
                  <a:schemeClr val="bg1"/>
                </a:solidFill>
                <a:latin typeface="Arial" charset="0"/>
              </a:defRPr>
            </a:lvl8pPr>
            <a:lvl9pPr marL="3886200" indent="-228600" eaLnBrk="0" fontAlgn="base" hangingPunct="0">
              <a:spcBef>
                <a:spcPct val="20000"/>
              </a:spcBef>
              <a:spcAft>
                <a:spcPct val="0"/>
              </a:spcAft>
              <a:buChar char="•"/>
              <a:defRPr>
                <a:solidFill>
                  <a:schemeClr val="bg1"/>
                </a:solidFill>
                <a:latin typeface="Arial" charset="0"/>
              </a:defRPr>
            </a:lvl9pPr>
          </a:lstStyle>
          <a:p>
            <a:pPr algn="ctr" eaLnBrk="1" hangingPunct="1">
              <a:spcBef>
                <a:spcPct val="0"/>
              </a:spcBef>
              <a:buFontTx/>
              <a:buNone/>
            </a:pPr>
            <a:r>
              <a:rPr lang="en-US" altLang="en-US" sz="2000" dirty="0">
                <a:solidFill>
                  <a:schemeClr val="tx1"/>
                </a:solidFill>
                <a:latin typeface="Calibri" pitchFamily="34" charset="0"/>
              </a:rPr>
              <a:t>Our fellowship program participates in both ERAS and NRMP.</a:t>
            </a:r>
          </a:p>
          <a:p>
            <a:pPr algn="ctr" eaLnBrk="1" hangingPunct="1">
              <a:spcBef>
                <a:spcPct val="0"/>
              </a:spcBef>
              <a:buFontTx/>
              <a:buNone/>
            </a:pPr>
            <a:endParaRPr lang="en-US" altLang="en-US" sz="2000" dirty="0">
              <a:solidFill>
                <a:schemeClr val="tx1"/>
              </a:solidFill>
              <a:latin typeface="Calibri" pitchFamily="34" charset="0"/>
            </a:endParaRPr>
          </a:p>
          <a:p>
            <a:pPr algn="ctr" eaLnBrk="1" hangingPunct="1">
              <a:spcBef>
                <a:spcPct val="0"/>
              </a:spcBef>
              <a:buFontTx/>
              <a:buNone/>
            </a:pPr>
            <a:r>
              <a:rPr lang="en-US" altLang="en-US" sz="2000" dirty="0">
                <a:solidFill>
                  <a:schemeClr val="tx1"/>
                </a:solidFill>
                <a:latin typeface="Calibri" pitchFamily="34" charset="0"/>
              </a:rPr>
              <a:t>We are accepting applications for the fellowship which begins on approximately July 7</a:t>
            </a:r>
            <a:r>
              <a:rPr lang="en-US" altLang="en-US" sz="2000" baseline="30000" dirty="0">
                <a:solidFill>
                  <a:schemeClr val="tx1"/>
                </a:solidFill>
                <a:latin typeface="Calibri" pitchFamily="34" charset="0"/>
              </a:rPr>
              <a:t>th</a:t>
            </a:r>
            <a:r>
              <a:rPr lang="en-US" altLang="en-US" sz="2000" dirty="0">
                <a:solidFill>
                  <a:schemeClr val="tx1"/>
                </a:solidFill>
                <a:latin typeface="Calibri" pitchFamily="34" charset="0"/>
              </a:rPr>
              <a:t>. Candidates must be BC/BE in pediatrics by the beginning of the fellowship.</a:t>
            </a:r>
          </a:p>
          <a:p>
            <a:pPr algn="ctr" eaLnBrk="1" hangingPunct="1">
              <a:spcBef>
                <a:spcPct val="0"/>
              </a:spcBef>
              <a:buFontTx/>
              <a:buNone/>
            </a:pPr>
            <a:endParaRPr lang="en-US" altLang="en-US" sz="2000" dirty="0">
              <a:solidFill>
                <a:schemeClr val="tx1"/>
              </a:solidFill>
              <a:latin typeface="Calibri" pitchFamily="34" charset="0"/>
            </a:endParaRPr>
          </a:p>
          <a:p>
            <a:pPr algn="ctr" eaLnBrk="1" hangingPunct="1">
              <a:spcBef>
                <a:spcPct val="0"/>
              </a:spcBef>
              <a:buFontTx/>
              <a:buNone/>
            </a:pPr>
            <a:r>
              <a:rPr lang="en-US" altLang="en-US" sz="2000" dirty="0">
                <a:solidFill>
                  <a:schemeClr val="tx1"/>
                </a:solidFill>
                <a:latin typeface="Calibri" pitchFamily="34" charset="0"/>
              </a:rPr>
              <a:t>Fellowship Director:  Dr. Erin Stucky Fisher, MD, MHM</a:t>
            </a:r>
          </a:p>
          <a:p>
            <a:pPr algn="ctr" eaLnBrk="1" hangingPunct="1">
              <a:spcBef>
                <a:spcPct val="0"/>
              </a:spcBef>
              <a:buFontTx/>
              <a:buNone/>
            </a:pPr>
            <a:r>
              <a:rPr lang="en-US" altLang="en-US" sz="2000" dirty="0">
                <a:solidFill>
                  <a:schemeClr val="tx1"/>
                </a:solidFill>
                <a:latin typeface="Calibri" pitchFamily="34" charset="0"/>
              </a:rPr>
              <a:t>Associate Director: Aarti Patel, MD, MEd</a:t>
            </a:r>
          </a:p>
          <a:p>
            <a:pPr algn="ctr" eaLnBrk="1" hangingPunct="1">
              <a:spcBef>
                <a:spcPct val="0"/>
              </a:spcBef>
              <a:buFontTx/>
              <a:buNone/>
            </a:pPr>
            <a:r>
              <a:rPr lang="en-US" altLang="en-US" sz="2000" dirty="0">
                <a:solidFill>
                  <a:schemeClr val="tx1"/>
                </a:solidFill>
                <a:latin typeface="Calibri" pitchFamily="34" charset="0"/>
              </a:rPr>
              <a:t>Fellowship Coordinator:  Georgina Hernandez </a:t>
            </a:r>
            <a:br>
              <a:rPr lang="en-US" altLang="en-US" sz="2000" dirty="0">
                <a:solidFill>
                  <a:schemeClr val="tx1"/>
                </a:solidFill>
                <a:latin typeface="Calibri" pitchFamily="34" charset="0"/>
              </a:rPr>
            </a:br>
            <a:r>
              <a:rPr lang="en-US" altLang="en-US" sz="2000" dirty="0">
                <a:solidFill>
                  <a:schemeClr val="tx1"/>
                </a:solidFill>
                <a:latin typeface="Calibri" pitchFamily="34" charset="0"/>
              </a:rPr>
              <a:t>For direct inquiries, call (858) 966-5841 or  </a:t>
            </a:r>
            <a:r>
              <a:rPr lang="en-US" altLang="en-US" sz="2000" dirty="0">
                <a:solidFill>
                  <a:schemeClr val="tx1"/>
                </a:solidFill>
                <a:latin typeface="Calibri" pitchFamily="34" charset="0"/>
                <a:hlinkClick r:id="rId3"/>
              </a:rPr>
              <a:t>phmfellowship@rchsd.org</a:t>
            </a:r>
            <a:endParaRPr lang="en-US" altLang="en-US" sz="2000" dirty="0">
              <a:solidFill>
                <a:schemeClr val="tx1"/>
              </a:solidFill>
              <a:latin typeface="Calibri" pitchFamily="34" charset="0"/>
            </a:endParaRPr>
          </a:p>
          <a:p>
            <a:pPr algn="ctr" eaLnBrk="1" hangingPunct="1">
              <a:spcBef>
                <a:spcPct val="0"/>
              </a:spcBef>
              <a:buFontTx/>
              <a:buNone/>
            </a:pPr>
            <a:endParaRPr lang="en-US" altLang="en-US" sz="2000" dirty="0">
              <a:solidFill>
                <a:schemeClr val="tx1"/>
              </a:solidFill>
              <a:latin typeface="Calibri" pitchFamily="34" charset="0"/>
            </a:endParaRPr>
          </a:p>
          <a:p>
            <a:pPr algn="ctr" eaLnBrk="1" hangingPunct="1">
              <a:spcBef>
                <a:spcPct val="0"/>
              </a:spcBef>
              <a:buFontTx/>
              <a:buNone/>
            </a:pPr>
            <a:br>
              <a:rPr lang="en-US" altLang="en-US" sz="2000" dirty="0">
                <a:solidFill>
                  <a:schemeClr val="tx1"/>
                </a:solidFill>
                <a:latin typeface="Calibri" pitchFamily="34" charset="0"/>
              </a:rPr>
            </a:br>
            <a:r>
              <a:rPr lang="en-US" altLang="en-US" sz="2000" dirty="0">
                <a:solidFill>
                  <a:schemeClr val="tx1"/>
                </a:solidFill>
                <a:latin typeface="Calibri" pitchFamily="34" charset="0"/>
              </a:rPr>
              <a:t>For details of our fellowship, </a:t>
            </a:r>
            <a:r>
              <a:rPr lang="en-US" altLang="en-US" sz="2000" dirty="0">
                <a:solidFill>
                  <a:schemeClr val="tx1"/>
                </a:solidFill>
                <a:latin typeface="Calibri" pitchFamily="34" charset="0"/>
                <a:hlinkClick r:id="rId4"/>
              </a:rPr>
              <a:t>https://medschool.ucsd.edu/som/pediatrics/Divisions/HospitalMedicine/education/Pages/fellowship.aspx</a:t>
            </a:r>
            <a:r>
              <a:rPr lang="en-US" altLang="en-US" sz="2000" dirty="0">
                <a:solidFill>
                  <a:schemeClr val="tx1"/>
                </a:solidFill>
                <a:latin typeface="Calibri" pitchFamily="34" charset="0"/>
              </a:rPr>
              <a:t> </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590800"/>
            <a:ext cx="2152650" cy="229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61152" y="228600"/>
            <a:ext cx="7090403" cy="584775"/>
          </a:xfrm>
          <a:prstGeom prst="rect">
            <a:avLst/>
          </a:prstGeom>
        </p:spPr>
        <p:txBody>
          <a:bodyPr wrap="none">
            <a:spAutoFit/>
          </a:bodyPr>
          <a:lstStyle/>
          <a:p>
            <a:r>
              <a:rPr lang="en-US" sz="3200" kern="0" dirty="0">
                <a:latin typeface="+mn-lt"/>
              </a:rPr>
              <a:t>UCSD PHM Fellowship at Rady Children’s </a:t>
            </a:r>
            <a:endParaRPr lang="en-US" sz="3200" dirty="0">
              <a:latin typeface="+mn-lt"/>
            </a:endParaRPr>
          </a:p>
        </p:txBody>
      </p:sp>
    </p:spTree>
    <p:extLst>
      <p:ext uri="{BB962C8B-B14F-4D97-AF65-F5344CB8AC3E}">
        <p14:creationId xmlns:p14="http://schemas.microsoft.com/office/powerpoint/2010/main" val="1884808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tranet.rchsd.org/wp-content/uploads/2012/06/RCHSD-Logo-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1600200" cy="10269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6600" y="2867891"/>
            <a:ext cx="3034613" cy="830997"/>
          </a:xfrm>
          <a:prstGeom prst="rect">
            <a:avLst/>
          </a:prstGeom>
          <a:noFill/>
        </p:spPr>
        <p:txBody>
          <a:bodyPr wrap="none" rtlCol="0">
            <a:spAutoFit/>
          </a:bodyPr>
          <a:lstStyle/>
          <a:p>
            <a:r>
              <a:rPr lang="en-US" sz="4800" b="1" dirty="0">
                <a:solidFill>
                  <a:schemeClr val="bg1"/>
                </a:solidFill>
                <a:latin typeface="+mn-lt"/>
              </a:rPr>
              <a:t>Thank you!</a:t>
            </a:r>
          </a:p>
        </p:txBody>
      </p:sp>
    </p:spTree>
    <p:extLst>
      <p:ext uri="{BB962C8B-B14F-4D97-AF65-F5344CB8AC3E}">
        <p14:creationId xmlns:p14="http://schemas.microsoft.com/office/powerpoint/2010/main" val="218999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81000"/>
            <a:ext cx="8229600" cy="1143000"/>
          </a:xfrm>
        </p:spPr>
        <p:txBody>
          <a:bodyPr/>
          <a:lstStyle/>
          <a:p>
            <a:pPr eaLnBrk="1" hangingPunct="1"/>
            <a:r>
              <a:rPr lang="en-US" altLang="en-US"/>
              <a:t>University of California, San Diego</a:t>
            </a:r>
          </a:p>
        </p:txBody>
      </p:sp>
      <p:sp>
        <p:nvSpPr>
          <p:cNvPr id="4099" name="Rectangle 3"/>
          <p:cNvSpPr>
            <a:spLocks noGrp="1" noChangeArrowheads="1"/>
          </p:cNvSpPr>
          <p:nvPr>
            <p:ph idx="1"/>
          </p:nvPr>
        </p:nvSpPr>
        <p:spPr>
          <a:xfrm>
            <a:off x="457200" y="1828800"/>
            <a:ext cx="4724400" cy="4572000"/>
          </a:xfrm>
        </p:spPr>
        <p:txBody>
          <a:bodyPr/>
          <a:lstStyle/>
          <a:p>
            <a:pPr eaLnBrk="1" hangingPunct="1">
              <a:spcBef>
                <a:spcPct val="50000"/>
              </a:spcBef>
            </a:pPr>
            <a:r>
              <a:rPr lang="en-US" altLang="en-US" sz="2000" dirty="0"/>
              <a:t>Nationally ranked as the </a:t>
            </a:r>
            <a:br>
              <a:rPr lang="en-US" altLang="en-US" sz="2000" dirty="0"/>
            </a:br>
            <a:r>
              <a:rPr lang="en-US" altLang="en-US" sz="2000" dirty="0"/>
              <a:t>9th best public university </a:t>
            </a:r>
            <a:br>
              <a:rPr lang="en-US" altLang="en-US" sz="2200" dirty="0"/>
            </a:br>
            <a:r>
              <a:rPr lang="en-US" altLang="en-US" sz="1400" dirty="0">
                <a:solidFill>
                  <a:srgbClr val="FFFFFF"/>
                </a:solidFill>
              </a:rPr>
              <a:t>(</a:t>
            </a:r>
            <a:r>
              <a:rPr lang="en-US" altLang="en-US" sz="1400" i="1" dirty="0">
                <a:solidFill>
                  <a:srgbClr val="FFFFFF"/>
                </a:solidFill>
              </a:rPr>
              <a:t>U.S. News &amp; World Report, </a:t>
            </a:r>
            <a:br>
              <a:rPr lang="en-US" altLang="en-US" sz="1400" i="1" dirty="0">
                <a:solidFill>
                  <a:srgbClr val="FFFFFF"/>
                </a:solidFill>
              </a:rPr>
            </a:br>
            <a:r>
              <a:rPr lang="en-US" altLang="en-US" sz="1400" i="1" dirty="0">
                <a:solidFill>
                  <a:srgbClr val="FFFFFF"/>
                </a:solidFill>
              </a:rPr>
              <a:t>  2010 America’s Best Colleges</a:t>
            </a:r>
            <a:r>
              <a:rPr lang="en-US" altLang="en-US" sz="1400" dirty="0">
                <a:solidFill>
                  <a:srgbClr val="FFFFFF"/>
                </a:solidFill>
              </a:rPr>
              <a:t>)</a:t>
            </a:r>
            <a:endParaRPr lang="en-US" altLang="en-US" sz="2000" dirty="0"/>
          </a:p>
          <a:p>
            <a:pPr eaLnBrk="1" hangingPunct="1">
              <a:spcBef>
                <a:spcPct val="50000"/>
              </a:spcBef>
            </a:pPr>
            <a:r>
              <a:rPr lang="en-US" altLang="en-US" sz="2000" dirty="0"/>
              <a:t>Dedicated to the advancement </a:t>
            </a:r>
            <a:br>
              <a:rPr lang="en-US" altLang="en-US" sz="2000" dirty="0"/>
            </a:br>
            <a:r>
              <a:rPr lang="en-US" altLang="en-US" sz="2000" dirty="0"/>
              <a:t>of knowledge through excellence </a:t>
            </a:r>
            <a:br>
              <a:rPr lang="en-US" altLang="en-US" sz="2000" dirty="0"/>
            </a:br>
            <a:r>
              <a:rPr lang="en-US" altLang="en-US" sz="2000" dirty="0"/>
              <a:t>in education and research</a:t>
            </a:r>
            <a:br>
              <a:rPr lang="en-US" altLang="en-US" sz="2000" dirty="0"/>
            </a:br>
            <a:endParaRPr lang="en-US" altLang="en-US" sz="2000" dirty="0"/>
          </a:p>
          <a:p>
            <a:pPr eaLnBrk="1" hangingPunct="1">
              <a:spcBef>
                <a:spcPct val="50000"/>
              </a:spcBef>
            </a:pPr>
            <a:r>
              <a:rPr lang="en-US" altLang="en-US" sz="2000" dirty="0"/>
              <a:t>6 undergraduate colleges, </a:t>
            </a:r>
            <a:br>
              <a:rPr lang="en-US" altLang="en-US" sz="2000" dirty="0"/>
            </a:br>
            <a:r>
              <a:rPr lang="en-US" altLang="en-US" sz="2000" dirty="0"/>
              <a:t>7 professional schools</a:t>
            </a:r>
          </a:p>
          <a:p>
            <a:pPr eaLnBrk="1" hangingPunct="1"/>
            <a:endParaRPr lang="en-US" altLang="en-US" dirty="0"/>
          </a:p>
        </p:txBody>
      </p:sp>
      <p:pic>
        <p:nvPicPr>
          <p:cNvPr id="4100" name="Picture 3" descr="Aerial view 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1919288"/>
            <a:ext cx="3759200" cy="2500312"/>
          </a:xfrm>
          <a:prstGeom prst="rect">
            <a:avLst/>
          </a:prstGeom>
          <a:noFill/>
          <a:ln w="317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8229600" cy="1143000"/>
          </a:xfrm>
        </p:spPr>
        <p:txBody>
          <a:bodyPr/>
          <a:lstStyle/>
          <a:p>
            <a:pPr eaLnBrk="1" hangingPunct="1"/>
            <a:r>
              <a:rPr lang="en-US" altLang="en-US"/>
              <a:t>UC San Diego Health Sciences</a:t>
            </a:r>
          </a:p>
        </p:txBody>
      </p:sp>
      <p:sp>
        <p:nvSpPr>
          <p:cNvPr id="5123" name="Rectangle 3"/>
          <p:cNvSpPr>
            <a:spLocks noGrp="1" noChangeArrowheads="1"/>
          </p:cNvSpPr>
          <p:nvPr>
            <p:ph idx="1"/>
          </p:nvPr>
        </p:nvSpPr>
        <p:spPr>
          <a:xfrm>
            <a:off x="457200" y="1798638"/>
            <a:ext cx="4343400" cy="4525962"/>
          </a:xfrm>
        </p:spPr>
        <p:txBody>
          <a:bodyPr/>
          <a:lstStyle/>
          <a:p>
            <a:pPr eaLnBrk="1" hangingPunct="1">
              <a:spcBef>
                <a:spcPct val="50000"/>
              </a:spcBef>
            </a:pPr>
            <a:r>
              <a:rPr lang="en-US" altLang="en-US" sz="2000"/>
              <a:t>Worldwide reputation for excellence and innovation</a:t>
            </a:r>
          </a:p>
          <a:p>
            <a:pPr eaLnBrk="1" hangingPunct="1">
              <a:spcBef>
                <a:spcPct val="50000"/>
              </a:spcBef>
            </a:pPr>
            <a:r>
              <a:rPr lang="en-US" altLang="en-US" sz="2000"/>
              <a:t>Proven track record in scientific breakthroughs</a:t>
            </a:r>
          </a:p>
          <a:p>
            <a:pPr eaLnBrk="1" hangingPunct="1">
              <a:spcBef>
                <a:spcPct val="50000"/>
              </a:spcBef>
            </a:pPr>
            <a:r>
              <a:rPr lang="en-US" altLang="en-US" sz="2000"/>
              <a:t>Health Sciences includes:</a:t>
            </a:r>
          </a:p>
          <a:p>
            <a:pPr lvl="1" eaLnBrk="1" hangingPunct="1">
              <a:spcBef>
                <a:spcPct val="50000"/>
              </a:spcBef>
            </a:pPr>
            <a:r>
              <a:rPr lang="en-US" altLang="en-US" sz="1600"/>
              <a:t>School of Medicine</a:t>
            </a:r>
          </a:p>
          <a:p>
            <a:pPr lvl="1" eaLnBrk="1" hangingPunct="1">
              <a:spcBef>
                <a:spcPct val="50000"/>
              </a:spcBef>
            </a:pPr>
            <a:r>
              <a:rPr lang="en-US" altLang="en-US" sz="1600"/>
              <a:t>Skaggs School of Pharmacy </a:t>
            </a:r>
            <a:br>
              <a:rPr lang="en-US" altLang="en-US" sz="1600"/>
            </a:br>
            <a:r>
              <a:rPr lang="en-US" altLang="en-US" sz="1600"/>
              <a:t>and Pharmaceutical Sciences</a:t>
            </a:r>
          </a:p>
          <a:p>
            <a:pPr lvl="1" eaLnBrk="1" hangingPunct="1">
              <a:spcBef>
                <a:spcPct val="50000"/>
              </a:spcBef>
            </a:pPr>
            <a:r>
              <a:rPr lang="en-US" altLang="en-US" sz="1600"/>
              <a:t>UC San Diego Medical Group</a:t>
            </a:r>
          </a:p>
          <a:p>
            <a:pPr lvl="1" eaLnBrk="1" hangingPunct="1">
              <a:spcBef>
                <a:spcPct val="50000"/>
              </a:spcBef>
            </a:pPr>
            <a:r>
              <a:rPr lang="en-US" altLang="en-US" sz="1600"/>
              <a:t>UC San Diego Medical Center</a:t>
            </a:r>
          </a:p>
          <a:p>
            <a:pPr eaLnBrk="1" hangingPunct="1"/>
            <a:endParaRPr lang="en-US" altLang="en-US"/>
          </a:p>
        </p:txBody>
      </p:sp>
      <p:pic>
        <p:nvPicPr>
          <p:cNvPr id="5124" name="Picture 3" descr="SOM5_601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963738"/>
            <a:ext cx="3683000" cy="2074862"/>
          </a:xfrm>
          <a:prstGeom prst="rect">
            <a:avLst/>
          </a:prstGeom>
          <a:noFill/>
          <a:ln w="317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47675" y="64265"/>
            <a:ext cx="8229600" cy="1143000"/>
          </a:xfrm>
          <a:prstGeom prst="rect">
            <a:avLst/>
          </a:prstGeom>
          <a:noFill/>
          <a:ln w="9525">
            <a:noFill/>
            <a:miter lim="800000"/>
            <a:headEnd/>
            <a:tailEnd/>
          </a:ln>
        </p:spPr>
        <p:txBody>
          <a:bodyPr anchor="ctr"/>
          <a:lstStyle/>
          <a:p>
            <a:pPr algn="ctr" eaLnBrk="0" hangingPunct="0">
              <a:defRPr/>
            </a:pPr>
            <a:r>
              <a:rPr lang="en-US" sz="3600" kern="0" dirty="0">
                <a:latin typeface="+mj-lt"/>
                <a:ea typeface="+mj-ea"/>
                <a:cs typeface="+mj-cs"/>
              </a:rPr>
              <a:t>UCSD PHM Fellowship at Rady Children’s</a:t>
            </a:r>
          </a:p>
          <a:p>
            <a:pPr algn="ctr" eaLnBrk="0" hangingPunct="0">
              <a:defRPr/>
            </a:pPr>
            <a:r>
              <a:rPr lang="en-US" sz="3600" kern="0" dirty="0">
                <a:latin typeface="+mj-lt"/>
                <a:ea typeface="+mj-ea"/>
                <a:cs typeface="+mj-cs"/>
              </a:rPr>
              <a:t>Overview</a:t>
            </a:r>
          </a:p>
        </p:txBody>
      </p:sp>
      <p:sp>
        <p:nvSpPr>
          <p:cNvPr id="10" name="Rectangle 3"/>
          <p:cNvSpPr txBox="1">
            <a:spLocks noChangeArrowheads="1"/>
          </p:cNvSpPr>
          <p:nvPr/>
        </p:nvSpPr>
        <p:spPr bwMode="auto">
          <a:xfrm>
            <a:off x="447675" y="1295400"/>
            <a:ext cx="4572000" cy="50292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800" kern="0" dirty="0">
                <a:latin typeface="+mn-lt"/>
              </a:rPr>
              <a:t>Core Curriculum</a:t>
            </a:r>
          </a:p>
          <a:p>
            <a:pPr marL="342900" indent="-342900" eaLnBrk="0" hangingPunct="0">
              <a:spcBef>
                <a:spcPct val="20000"/>
              </a:spcBef>
              <a:buFontTx/>
              <a:buChar char="•"/>
              <a:defRPr/>
            </a:pPr>
            <a:r>
              <a:rPr lang="en-US" sz="2800" kern="0" dirty="0">
                <a:latin typeface="+mn-lt"/>
              </a:rPr>
              <a:t>Clinical Training</a:t>
            </a:r>
          </a:p>
          <a:p>
            <a:pPr marL="342900" indent="-342900" eaLnBrk="0" hangingPunct="0">
              <a:spcBef>
                <a:spcPct val="20000"/>
              </a:spcBef>
              <a:buFontTx/>
              <a:buChar char="•"/>
              <a:defRPr/>
            </a:pPr>
            <a:r>
              <a:rPr lang="en-US" sz="2800" kern="0" dirty="0">
                <a:latin typeface="+mn-lt"/>
              </a:rPr>
              <a:t>Quality Improvement and Patient Safety</a:t>
            </a:r>
          </a:p>
          <a:p>
            <a:pPr marL="342900" indent="-342900" eaLnBrk="0" hangingPunct="0">
              <a:spcBef>
                <a:spcPct val="20000"/>
              </a:spcBef>
              <a:buFontTx/>
              <a:buChar char="•"/>
              <a:defRPr/>
            </a:pPr>
            <a:r>
              <a:rPr lang="en-US" sz="2800" kern="0" dirty="0">
                <a:latin typeface="+mn-lt"/>
              </a:rPr>
              <a:t>Education</a:t>
            </a:r>
          </a:p>
          <a:p>
            <a:pPr marL="342900" indent="-342900" eaLnBrk="0" hangingPunct="0">
              <a:spcBef>
                <a:spcPct val="20000"/>
              </a:spcBef>
              <a:buFontTx/>
              <a:buChar char="•"/>
              <a:defRPr/>
            </a:pPr>
            <a:r>
              <a:rPr lang="en-US" sz="2800" kern="0" dirty="0">
                <a:latin typeface="+mn-lt"/>
              </a:rPr>
              <a:t>Research</a:t>
            </a:r>
          </a:p>
          <a:p>
            <a:pPr marL="342900" indent="-342900" eaLnBrk="0" hangingPunct="0">
              <a:spcBef>
                <a:spcPct val="20000"/>
              </a:spcBef>
              <a:buFontTx/>
              <a:buChar char="•"/>
              <a:defRPr/>
            </a:pPr>
            <a:r>
              <a:rPr lang="en-US" sz="2800" kern="0" dirty="0">
                <a:latin typeface="+mn-lt"/>
              </a:rPr>
              <a:t>ABC Lead: Admin, Business, Career development, Leadership</a:t>
            </a:r>
          </a:p>
        </p:txBody>
      </p:sp>
    </p:spTree>
    <p:extLst>
      <p:ext uri="{BB962C8B-B14F-4D97-AF65-F5344CB8AC3E}">
        <p14:creationId xmlns:p14="http://schemas.microsoft.com/office/powerpoint/2010/main" val="235437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0"/>
            <a:ext cx="8229600" cy="838200"/>
          </a:xfrm>
        </p:spPr>
        <p:txBody>
          <a:bodyPr/>
          <a:lstStyle/>
          <a:p>
            <a:r>
              <a:rPr lang="en-US" altLang="en-US" dirty="0"/>
              <a:t>The Two Year Schedule</a:t>
            </a:r>
          </a:p>
        </p:txBody>
      </p:sp>
      <p:graphicFrame>
        <p:nvGraphicFramePr>
          <p:cNvPr id="6" name="Table 5">
            <a:extLst>
              <a:ext uri="{FF2B5EF4-FFF2-40B4-BE49-F238E27FC236}">
                <a16:creationId xmlns:a16="http://schemas.microsoft.com/office/drawing/2014/main" id="{C71C41DC-8002-42E3-8280-C9B49F2912D1}"/>
              </a:ext>
            </a:extLst>
          </p:cNvPr>
          <p:cNvGraphicFramePr>
            <a:graphicFrameLocks noGrp="1"/>
          </p:cNvGraphicFramePr>
          <p:nvPr>
            <p:extLst>
              <p:ext uri="{D42A27DB-BD31-4B8C-83A1-F6EECF244321}">
                <p14:modId xmlns:p14="http://schemas.microsoft.com/office/powerpoint/2010/main" val="1110715292"/>
              </p:ext>
            </p:extLst>
          </p:nvPr>
        </p:nvGraphicFramePr>
        <p:xfrm>
          <a:off x="152400" y="762001"/>
          <a:ext cx="8839202" cy="4804692"/>
        </p:xfrm>
        <a:graphic>
          <a:graphicData uri="http://schemas.openxmlformats.org/drawingml/2006/table">
            <a:tbl>
              <a:tblPr/>
              <a:tblGrid>
                <a:gridCol w="3035583">
                  <a:extLst>
                    <a:ext uri="{9D8B030D-6E8A-4147-A177-3AD203B41FA5}">
                      <a16:colId xmlns:a16="http://schemas.microsoft.com/office/drawing/2014/main" val="492558984"/>
                    </a:ext>
                  </a:extLst>
                </a:gridCol>
                <a:gridCol w="1351830">
                  <a:extLst>
                    <a:ext uri="{9D8B030D-6E8A-4147-A177-3AD203B41FA5}">
                      <a16:colId xmlns:a16="http://schemas.microsoft.com/office/drawing/2014/main" val="1434617430"/>
                    </a:ext>
                  </a:extLst>
                </a:gridCol>
                <a:gridCol w="941454">
                  <a:extLst>
                    <a:ext uri="{9D8B030D-6E8A-4147-A177-3AD203B41FA5}">
                      <a16:colId xmlns:a16="http://schemas.microsoft.com/office/drawing/2014/main" val="687216704"/>
                    </a:ext>
                  </a:extLst>
                </a:gridCol>
                <a:gridCol w="297725">
                  <a:extLst>
                    <a:ext uri="{9D8B030D-6E8A-4147-A177-3AD203B41FA5}">
                      <a16:colId xmlns:a16="http://schemas.microsoft.com/office/drawing/2014/main" val="3206960176"/>
                    </a:ext>
                  </a:extLst>
                </a:gridCol>
                <a:gridCol w="1215038">
                  <a:extLst>
                    <a:ext uri="{9D8B030D-6E8A-4147-A177-3AD203B41FA5}">
                      <a16:colId xmlns:a16="http://schemas.microsoft.com/office/drawing/2014/main" val="3379157081"/>
                    </a:ext>
                  </a:extLst>
                </a:gridCol>
                <a:gridCol w="440552">
                  <a:extLst>
                    <a:ext uri="{9D8B030D-6E8A-4147-A177-3AD203B41FA5}">
                      <a16:colId xmlns:a16="http://schemas.microsoft.com/office/drawing/2014/main" val="815874003"/>
                    </a:ext>
                  </a:extLst>
                </a:gridCol>
                <a:gridCol w="458658">
                  <a:extLst>
                    <a:ext uri="{9D8B030D-6E8A-4147-A177-3AD203B41FA5}">
                      <a16:colId xmlns:a16="http://schemas.microsoft.com/office/drawing/2014/main" val="2670843181"/>
                    </a:ext>
                  </a:extLst>
                </a:gridCol>
                <a:gridCol w="380201">
                  <a:extLst>
                    <a:ext uri="{9D8B030D-6E8A-4147-A177-3AD203B41FA5}">
                      <a16:colId xmlns:a16="http://schemas.microsoft.com/office/drawing/2014/main" val="2333168230"/>
                    </a:ext>
                  </a:extLst>
                </a:gridCol>
                <a:gridCol w="718161">
                  <a:extLst>
                    <a:ext uri="{9D8B030D-6E8A-4147-A177-3AD203B41FA5}">
                      <a16:colId xmlns:a16="http://schemas.microsoft.com/office/drawing/2014/main" val="293545317"/>
                    </a:ext>
                  </a:extLst>
                </a:gridCol>
              </a:tblGrid>
              <a:tr h="272188">
                <a:tc gridSpan="9">
                  <a:txBody>
                    <a:bodyPr/>
                    <a:lstStyle/>
                    <a:p>
                      <a:pPr algn="ctr" fontAlgn="ctr"/>
                      <a:r>
                        <a:rPr lang="en-US" sz="800" b="1" i="0" u="none" strike="noStrike">
                          <a:solidFill>
                            <a:srgbClr val="000000"/>
                          </a:solidFill>
                          <a:effectLst/>
                          <a:latin typeface="Calibri" panose="020F0502020204030204" pitchFamily="34" charset="0"/>
                        </a:rPr>
                        <a:t>UCSD PHM Fellowship</a:t>
                      </a:r>
                    </a:p>
                  </a:txBody>
                  <a:tcPr marL="3923" marR="3923" marT="3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4810596"/>
                  </a:ext>
                </a:extLst>
              </a:tr>
              <a:tr h="237270">
                <a:tc>
                  <a:txBody>
                    <a:bodyPr/>
                    <a:lstStyle/>
                    <a:p>
                      <a:pPr algn="l" fontAlgn="b"/>
                      <a:r>
                        <a:rPr lang="en-US" sz="700" b="1" i="0" u="none" strike="noStrike">
                          <a:solidFill>
                            <a:srgbClr val="000000"/>
                          </a:solidFill>
                          <a:effectLst/>
                          <a:latin typeface="Calibri" panose="020F0502020204030204" pitchFamily="34" charset="0"/>
                        </a:rPr>
                        <a:t>CLINICAL ( C) [Direct supervision unless noted*]</a:t>
                      </a:r>
                    </a:p>
                  </a:txBody>
                  <a:tcPr marL="3923" marR="3923" marT="392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a:solidFill>
                            <a:srgbClr val="000000"/>
                          </a:solidFill>
                          <a:effectLst/>
                          <a:latin typeface="Calibri" panose="020F0502020204030204" pitchFamily="34" charset="0"/>
                        </a:rPr>
                        <a:t>Location</a:t>
                      </a:r>
                    </a:p>
                  </a:txBody>
                  <a:tcPr marL="3923" marR="3923" marT="39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700" b="0" i="0" u="none" strike="noStrike">
                          <a:solidFill>
                            <a:srgbClr val="000000"/>
                          </a:solidFill>
                          <a:effectLst/>
                          <a:latin typeface="Calibri" panose="020F0502020204030204" pitchFamily="34" charset="0"/>
                        </a:rPr>
                        <a:t>Block or longitudinal </a:t>
                      </a:r>
                    </a:p>
                  </a:txBody>
                  <a:tcPr marL="3923" marR="3923" marT="39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700" b="0" i="0" u="none" strike="noStrike">
                          <a:solidFill>
                            <a:srgbClr val="000000"/>
                          </a:solidFill>
                          <a:effectLst/>
                          <a:latin typeface="Calibri" panose="020F0502020204030204" pitchFamily="34" charset="0"/>
                        </a:rPr>
                        <a:t>Educ.</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Units</a:t>
                      </a:r>
                    </a:p>
                  </a:txBody>
                  <a:tcPr marL="3923" marR="3923" marT="39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700" b="0" i="0" u="none" strike="noStrike">
                          <a:solidFill>
                            <a:srgbClr val="000000"/>
                          </a:solidFill>
                          <a:effectLst/>
                          <a:latin typeface="Calibri" panose="020F0502020204030204" pitchFamily="34" charset="0"/>
                        </a:rPr>
                        <a:t>Detail</a:t>
                      </a:r>
                    </a:p>
                  </a:txBody>
                  <a:tcPr marL="3923" marR="3923" marT="39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700" b="0" i="0" u="none" strike="noStrike">
                          <a:solidFill>
                            <a:srgbClr val="000000"/>
                          </a:solidFill>
                          <a:effectLst/>
                          <a:latin typeface="Calibri" panose="020F0502020204030204" pitchFamily="34" charset="0"/>
                        </a:rPr>
                        <a:t>F1 weeks</a:t>
                      </a:r>
                    </a:p>
                  </a:txBody>
                  <a:tcPr marL="3923" marR="3923" marT="39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700" b="0" i="0" u="none" strike="noStrike">
                          <a:solidFill>
                            <a:srgbClr val="000000"/>
                          </a:solidFill>
                          <a:effectLst/>
                          <a:latin typeface="Calibri" panose="020F0502020204030204" pitchFamily="34" charset="0"/>
                        </a:rPr>
                        <a:t>F2 weeks</a:t>
                      </a:r>
                    </a:p>
                  </a:txBody>
                  <a:tcPr marL="3923" marR="3923" marT="39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700" b="0" i="0" u="none" strike="noStrike">
                          <a:solidFill>
                            <a:srgbClr val="000000"/>
                          </a:solidFill>
                          <a:effectLst/>
                          <a:latin typeface="Calibri" panose="020F0502020204030204" pitchFamily="34" charset="0"/>
                        </a:rPr>
                        <a:t>TOTAL</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 weeks</a:t>
                      </a:r>
                    </a:p>
                  </a:txBody>
                  <a:tcPr marL="3923" marR="3923" marT="39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700" b="0" i="0" u="none" strike="noStrike">
                          <a:solidFill>
                            <a:srgbClr val="000000"/>
                          </a:solidFill>
                          <a:effectLst/>
                          <a:latin typeface="Calibri" panose="020F0502020204030204" pitchFamily="34" charset="0"/>
                        </a:rPr>
                        <a:t>% for fellowship </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(of 104 weeks)</a:t>
                      </a:r>
                    </a:p>
                  </a:txBody>
                  <a:tcPr marL="3923" marR="3923" marT="392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275919275"/>
                  </a:ext>
                </a:extLst>
              </a:tr>
              <a:tr h="252541">
                <a:tc>
                  <a:txBody>
                    <a:bodyPr/>
                    <a:lstStyle/>
                    <a:p>
                      <a:pPr algn="l" fontAlgn="b"/>
                      <a:r>
                        <a:rPr lang="en-US" sz="700" b="0" i="0" u="none" strike="noStrike" dirty="0">
                          <a:solidFill>
                            <a:srgbClr val="000000"/>
                          </a:solidFill>
                          <a:effectLst/>
                          <a:latin typeface="Calibri" panose="020F0502020204030204" pitchFamily="34" charset="0"/>
                        </a:rPr>
                        <a:t>Main Ward: includes tertiary and quaternary care</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Rady Children's Main Campus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Longitudinal</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6.5</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Full spectrum; subspecialty and complex care; all ages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12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23%</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596509"/>
                  </a:ext>
                </a:extLst>
              </a:tr>
              <a:tr h="188025">
                <a:tc>
                  <a:txBody>
                    <a:bodyPr/>
                    <a:lstStyle/>
                    <a:p>
                      <a:pPr algn="l" fontAlgn="b"/>
                      <a:r>
                        <a:rPr lang="en-US" sz="700" b="0" i="0" u="none" strike="noStrike">
                          <a:solidFill>
                            <a:srgbClr val="000000"/>
                          </a:solidFill>
                          <a:effectLst/>
                          <a:latin typeface="Calibri" panose="020F0502020204030204" pitchFamily="34" charset="0"/>
                        </a:rPr>
                        <a:t>Newborn and neonatal ICU </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(at community site^)</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Palomar Medical Center</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Block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0.5</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Community; newborns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396051"/>
                  </a:ext>
                </a:extLst>
              </a:tr>
              <a:tr h="318336">
                <a:tc>
                  <a:txBody>
                    <a:bodyPr/>
                    <a:lstStyle/>
                    <a:p>
                      <a:pPr algn="l" fontAlgn="b"/>
                      <a:r>
                        <a:rPr lang="en-US" sz="700" b="0" i="0" u="none" strike="noStrike" dirty="0">
                          <a:solidFill>
                            <a:srgbClr val="000000"/>
                          </a:solidFill>
                          <a:effectLst/>
                          <a:latin typeface="Calibri" panose="020F0502020204030204" pitchFamily="34" charset="0"/>
                        </a:rPr>
                        <a:t>Critical Care : includes, OR, PICU, Transport, Sedation</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Rady Children's Main Campus and for Transport,  to varied referring site locations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Block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0.5</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Full spectrum; subspecialty and complex care; all ages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263468"/>
                  </a:ext>
                </a:extLst>
              </a:tr>
              <a:tr h="172505">
                <a:tc>
                  <a:txBody>
                    <a:bodyPr/>
                    <a:lstStyle/>
                    <a:p>
                      <a:pPr algn="l" fontAlgn="b"/>
                      <a:r>
                        <a:rPr lang="en-US" sz="700" b="0" i="0" u="none" strike="noStrike">
                          <a:solidFill>
                            <a:srgbClr val="000000"/>
                          </a:solidFill>
                          <a:effectLst/>
                          <a:latin typeface="Calibri" panose="020F0502020204030204" pitchFamily="34" charset="0"/>
                        </a:rPr>
                        <a:t>Community site ward^</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Grossmont Hospital</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Block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0.5</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Community; all ages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611595"/>
                  </a:ext>
                </a:extLst>
              </a:tr>
              <a:tr h="190412">
                <a:tc>
                  <a:txBody>
                    <a:bodyPr/>
                    <a:lstStyle/>
                    <a:p>
                      <a:pPr algn="l" fontAlgn="b"/>
                      <a:r>
                        <a:rPr lang="en-US" sz="700" b="1" i="0" u="none" strike="noStrike">
                          <a:solidFill>
                            <a:srgbClr val="000000"/>
                          </a:solidFill>
                          <a:effectLst/>
                          <a:latin typeface="Calibri" panose="020F0502020204030204" pitchFamily="34" charset="0"/>
                        </a:rPr>
                        <a:t>TOTAL CLINICAL</a:t>
                      </a:r>
                    </a:p>
                  </a:txBody>
                  <a:tcPr marL="3923" marR="3923" marT="39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b"/>
                      <a:r>
                        <a:rPr lang="en-US" sz="700" b="1" i="0" u="none" strike="noStrike">
                          <a:solidFill>
                            <a:srgbClr val="000000"/>
                          </a:solidFill>
                          <a:effectLst/>
                          <a:latin typeface="Calibri" panose="020F0502020204030204" pitchFamily="34" charset="0"/>
                        </a:rPr>
                        <a:t>8</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b"/>
                      <a:r>
                        <a:rPr lang="en-US" sz="700" b="1" i="0" u="none" strike="noStrike">
                          <a:solidFill>
                            <a:srgbClr val="000000"/>
                          </a:solidFill>
                          <a:effectLst/>
                          <a:latin typeface="Calibri" panose="020F0502020204030204" pitchFamily="34" charset="0"/>
                        </a:rPr>
                        <a:t>16</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b"/>
                      <a:r>
                        <a:rPr lang="en-US" sz="700" b="1" i="0" u="none" strike="noStrike">
                          <a:solidFill>
                            <a:srgbClr val="000000"/>
                          </a:solidFill>
                          <a:effectLst/>
                          <a:latin typeface="Calibri" panose="020F0502020204030204" pitchFamily="34" charset="0"/>
                        </a:rPr>
                        <a:t>16</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b"/>
                      <a:r>
                        <a:rPr lang="en-US" sz="700" b="1" i="0" u="none" strike="noStrike">
                          <a:solidFill>
                            <a:srgbClr val="000000"/>
                          </a:solidFill>
                          <a:effectLst/>
                          <a:latin typeface="Calibri" panose="020F0502020204030204" pitchFamily="34" charset="0"/>
                        </a:rPr>
                        <a:t>32</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b"/>
                      <a:r>
                        <a:rPr lang="en-US" sz="700" b="1" i="0" u="none" strike="noStrike">
                          <a:solidFill>
                            <a:srgbClr val="000000"/>
                          </a:solidFill>
                          <a:effectLst/>
                          <a:latin typeface="Calibri" panose="020F0502020204030204" pitchFamily="34" charset="0"/>
                        </a:rPr>
                        <a:t>31%</a:t>
                      </a:r>
                    </a:p>
                  </a:txBody>
                  <a:tcPr marL="3923" marR="3923" marT="39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extLst>
                  <a:ext uri="{0D108BD9-81ED-4DB2-BD59-A6C34878D82A}">
                    <a16:rowId xmlns:a16="http://schemas.microsoft.com/office/drawing/2014/main" val="1329870779"/>
                  </a:ext>
                </a:extLst>
              </a:tr>
              <a:tr h="91436">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702353"/>
                  </a:ext>
                </a:extLst>
              </a:tr>
              <a:tr h="286515">
                <a:tc>
                  <a:txBody>
                    <a:bodyPr/>
                    <a:lstStyle/>
                    <a:p>
                      <a:pPr algn="l" fontAlgn="b"/>
                      <a:r>
                        <a:rPr lang="en-US" sz="700" b="1" i="0" u="none" strike="noStrike">
                          <a:solidFill>
                            <a:srgbClr val="000000"/>
                          </a:solidFill>
                          <a:effectLst/>
                          <a:latin typeface="Calibri" panose="020F0502020204030204" pitchFamily="34" charset="0"/>
                        </a:rPr>
                        <a:t>INDIVIDUALIZED CURRICULUM </a:t>
                      </a:r>
                      <a:br>
                        <a:rPr lang="en-US" sz="700" b="1" i="0" u="none" strike="noStrike">
                          <a:solidFill>
                            <a:srgbClr val="000000"/>
                          </a:solidFill>
                          <a:effectLst/>
                          <a:latin typeface="Calibri" panose="020F0502020204030204" pitchFamily="34" charset="0"/>
                        </a:rPr>
                      </a:br>
                      <a:r>
                        <a:rPr lang="en-US" sz="700" b="1" i="0" u="none" strike="noStrike">
                          <a:solidFill>
                            <a:srgbClr val="000000"/>
                          </a:solidFill>
                          <a:effectLst/>
                          <a:latin typeface="Calibri" panose="020F0502020204030204" pitchFamily="34" charset="0"/>
                        </a:rPr>
                        <a:t>(Includes clinical and non-clinical experiences)</a:t>
                      </a:r>
                    </a:p>
                  </a:txBody>
                  <a:tcPr marL="3923" marR="3923" marT="392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700" b="0" i="0" u="none" strike="noStrike">
                          <a:solidFill>
                            <a:srgbClr val="000000"/>
                          </a:solidFill>
                          <a:effectLst/>
                          <a:latin typeface="Calibri" panose="020F0502020204030204" pitchFamily="34" charset="0"/>
                        </a:rPr>
                        <a:t>Units</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700" b="0" i="0" u="none" strike="noStrike">
                          <a:solidFill>
                            <a:srgbClr val="000000"/>
                          </a:solidFill>
                          <a:effectLst/>
                          <a:latin typeface="Calibri" panose="020F0502020204030204" pitchFamily="34" charset="0"/>
                        </a:rPr>
                        <a:t>Detail</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700" b="0" i="0" u="none" strike="noStrike">
                          <a:solidFill>
                            <a:srgbClr val="000000"/>
                          </a:solidFill>
                          <a:effectLst/>
                          <a:latin typeface="Calibri" panose="020F0502020204030204" pitchFamily="34" charset="0"/>
                        </a:rPr>
                        <a:t>F1 weeks</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700" b="0" i="0" u="none" strike="noStrike">
                          <a:solidFill>
                            <a:srgbClr val="000000"/>
                          </a:solidFill>
                          <a:effectLst/>
                          <a:latin typeface="Calibri" panose="020F0502020204030204" pitchFamily="34" charset="0"/>
                        </a:rPr>
                        <a:t>F2 weeks</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700" b="0" i="0" u="none" strike="noStrike">
                          <a:solidFill>
                            <a:srgbClr val="000000"/>
                          </a:solidFill>
                          <a:effectLst/>
                          <a:latin typeface="Calibri" panose="020F0502020204030204" pitchFamily="34" charset="0"/>
                        </a:rPr>
                        <a:t>TOTAL</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 weeks</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700" b="0" i="0" u="none" strike="noStrike">
                          <a:solidFill>
                            <a:srgbClr val="000000"/>
                          </a:solidFill>
                          <a:effectLst/>
                          <a:latin typeface="Calibri" panose="020F0502020204030204" pitchFamily="34" charset="0"/>
                        </a:rPr>
                        <a:t>% for fellowship </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(of 104 weeks)</a:t>
                      </a:r>
                    </a:p>
                  </a:txBody>
                  <a:tcPr marL="3923" marR="3923" marT="392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945964531"/>
                  </a:ext>
                </a:extLst>
              </a:tr>
              <a:tr h="222719">
                <a:tc>
                  <a:txBody>
                    <a:bodyPr/>
                    <a:lstStyle/>
                    <a:p>
                      <a:pPr algn="l" fontAlgn="b"/>
                      <a:r>
                        <a:rPr lang="en-US" sz="700" b="0" i="0" u="none" strike="noStrike" dirty="0">
                          <a:solidFill>
                            <a:srgbClr val="000000"/>
                          </a:solidFill>
                          <a:effectLst/>
                          <a:latin typeface="Calibri" panose="020F0502020204030204" pitchFamily="34" charset="0"/>
                        </a:rPr>
                        <a:t>Core Curriculum</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Rady Children's Main Campus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Block</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Core Competencies, clinical and non-clinical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119335"/>
                  </a:ext>
                </a:extLst>
              </a:tr>
              <a:tr h="179071">
                <a:tc>
                  <a:txBody>
                    <a:bodyPr/>
                    <a:lstStyle/>
                    <a:p>
                      <a:pPr algn="l" fontAlgn="b"/>
                      <a:r>
                        <a:rPr lang="en-US" sz="700" b="0" i="0" u="none" strike="noStrike">
                          <a:solidFill>
                            <a:srgbClr val="000000"/>
                          </a:solidFill>
                          <a:effectLst/>
                          <a:latin typeface="Calibri" panose="020F0502020204030204" pitchFamily="34" charset="0"/>
                        </a:rPr>
                        <a:t>Quality and Safety  </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(Includes individualized project)</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Rady Children's Main Campus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Longitudinal</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3.5</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Systems, Scholarship</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6</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8</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13%</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4918"/>
                  </a:ext>
                </a:extLst>
              </a:tr>
              <a:tr h="290991">
                <a:tc>
                  <a:txBody>
                    <a:bodyPr/>
                    <a:lstStyle/>
                    <a:p>
                      <a:pPr algn="l" fontAlgn="b"/>
                      <a:r>
                        <a:rPr lang="en-US" sz="700" b="0" i="0" u="none" strike="noStrike">
                          <a:solidFill>
                            <a:srgbClr val="000000"/>
                          </a:solidFill>
                          <a:effectLst/>
                          <a:latin typeface="Calibri" panose="020F0502020204030204" pitchFamily="34" charset="0"/>
                        </a:rPr>
                        <a:t>Education</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Rady Children's Main Campus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Longitudinal</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Teaching; Curriculum; Presentations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274789"/>
                  </a:ext>
                </a:extLst>
              </a:tr>
              <a:tr h="219362">
                <a:tc>
                  <a:txBody>
                    <a:bodyPr/>
                    <a:lstStyle/>
                    <a:p>
                      <a:pPr algn="l" fontAlgn="b"/>
                      <a:r>
                        <a:rPr lang="en-US" sz="700" b="0" i="0" u="none" strike="noStrike">
                          <a:solidFill>
                            <a:srgbClr val="000000"/>
                          </a:solidFill>
                          <a:effectLst/>
                          <a:latin typeface="Calibri" panose="020F0502020204030204" pitchFamily="34" charset="0"/>
                        </a:rPr>
                        <a:t>"ABC lead" : Adminstrative, Business, Career Development, Leadership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Rady Children's Main Campus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Block</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0.5</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Systems, Scholarship</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755372"/>
                  </a:ext>
                </a:extLst>
              </a:tr>
              <a:tr h="179071">
                <a:tc>
                  <a:txBody>
                    <a:bodyPr/>
                    <a:lstStyle/>
                    <a:p>
                      <a:pPr algn="l" fontAlgn="b"/>
                      <a:r>
                        <a:rPr lang="en-US" sz="700" b="0" i="0" u="none" strike="noStrike">
                          <a:solidFill>
                            <a:srgbClr val="000000"/>
                          </a:solidFill>
                          <a:effectLst/>
                          <a:latin typeface="Calibri" panose="020F0502020204030204" pitchFamily="34" charset="0"/>
                        </a:rPr>
                        <a:t>Complex Care and Transitional Medicine#</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Rady Children's Main Campus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Block</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Systems, Clinical and non-clinical</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639734"/>
                  </a:ext>
                </a:extLst>
              </a:tr>
              <a:tr h="91436">
                <a:tc>
                  <a:txBody>
                    <a:bodyPr/>
                    <a:lstStyle/>
                    <a:p>
                      <a:pPr algn="l" fontAlgn="b"/>
                      <a:r>
                        <a:rPr lang="en-US" sz="700" b="0" i="0" u="none" strike="noStrike">
                          <a:solidFill>
                            <a:srgbClr val="000000"/>
                          </a:solidFill>
                          <a:effectLst/>
                          <a:latin typeface="Calibri" panose="020F0502020204030204" pitchFamily="34" charset="0"/>
                        </a:rPr>
                        <a:t>Electives+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Existing approved sites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Block</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Varied</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960328"/>
                  </a:ext>
                </a:extLst>
              </a:tr>
              <a:tr h="157881">
                <a:tc>
                  <a:txBody>
                    <a:bodyPr/>
                    <a:lstStyle/>
                    <a:p>
                      <a:pPr algn="l" fontAlgn="b"/>
                      <a:r>
                        <a:rPr lang="en-US" sz="700" b="1" i="0" u="none" strike="noStrike">
                          <a:solidFill>
                            <a:srgbClr val="000000"/>
                          </a:solidFill>
                          <a:effectLst/>
                          <a:latin typeface="Calibri" panose="020F0502020204030204" pitchFamily="34" charset="0"/>
                        </a:rPr>
                        <a:t>TOTAL </a:t>
                      </a:r>
                    </a:p>
                  </a:txBody>
                  <a:tcPr marL="3923" marR="3923" marT="39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US" sz="700" b="1" i="0" u="none" strike="noStrike">
                          <a:solidFill>
                            <a:srgbClr val="000000"/>
                          </a:solidFill>
                          <a:effectLst/>
                          <a:latin typeface="Calibri" panose="020F0502020204030204" pitchFamily="34" charset="0"/>
                        </a:rPr>
                        <a:t>8</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US" sz="700" b="1" i="0" u="none" strike="noStrike">
                          <a:solidFill>
                            <a:srgbClr val="000000"/>
                          </a:solidFill>
                          <a:effectLst/>
                          <a:latin typeface="Calibri" panose="020F0502020204030204" pitchFamily="34" charset="0"/>
                        </a:rPr>
                        <a:t>16</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US" sz="700" b="1" i="0" u="none" strike="noStrike">
                          <a:solidFill>
                            <a:srgbClr val="000000"/>
                          </a:solidFill>
                          <a:effectLst/>
                          <a:latin typeface="Calibri" panose="020F0502020204030204" pitchFamily="34" charset="0"/>
                        </a:rPr>
                        <a:t>16</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US" sz="700" b="1" i="0" u="none" strike="noStrike">
                          <a:solidFill>
                            <a:srgbClr val="000000"/>
                          </a:solidFill>
                          <a:effectLst/>
                          <a:latin typeface="Calibri" panose="020F0502020204030204" pitchFamily="34" charset="0"/>
                        </a:rPr>
                        <a:t>32</a:t>
                      </a:r>
                    </a:p>
                  </a:txBody>
                  <a:tcPr marL="3923" marR="3923" marT="3923"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US" sz="700" b="1" i="0" u="none" strike="noStrike">
                          <a:solidFill>
                            <a:srgbClr val="000000"/>
                          </a:solidFill>
                          <a:effectLst/>
                          <a:latin typeface="Calibri" panose="020F0502020204030204" pitchFamily="34" charset="0"/>
                        </a:rPr>
                        <a:t>31%</a:t>
                      </a:r>
                    </a:p>
                  </a:txBody>
                  <a:tcPr marL="3923" marR="3923" marT="39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D79B"/>
                    </a:solidFill>
                  </a:tcPr>
                </a:tc>
                <a:extLst>
                  <a:ext uri="{0D108BD9-81ED-4DB2-BD59-A6C34878D82A}">
                    <a16:rowId xmlns:a16="http://schemas.microsoft.com/office/drawing/2014/main" val="4027574725"/>
                  </a:ext>
                </a:extLst>
              </a:tr>
              <a:tr h="91436">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a:noFill/>
                    </a:lnT>
                    <a:lnB>
                      <a:noFill/>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7861846"/>
                  </a:ext>
                </a:extLst>
              </a:tr>
              <a:tr h="179071">
                <a:tc>
                  <a:txBody>
                    <a:bodyPr/>
                    <a:lstStyle/>
                    <a:p>
                      <a:pPr algn="l" fontAlgn="b"/>
                      <a:r>
                        <a:rPr lang="en-US" sz="700" b="1" i="0" u="none" strike="noStrike">
                          <a:solidFill>
                            <a:srgbClr val="000000"/>
                          </a:solidFill>
                          <a:effectLst/>
                          <a:latin typeface="Calibri" panose="020F0502020204030204" pitchFamily="34" charset="0"/>
                        </a:rPr>
                        <a:t>SCHOLARSHIP (RESEARCH)</a:t>
                      </a:r>
                    </a:p>
                  </a:txBody>
                  <a:tcPr marL="3923" marR="3923" marT="3923" marB="0" anchor="b">
                    <a:lnL w="6350" cap="flat" cmpd="sng" algn="ctr">
                      <a:solidFill>
                        <a:srgbClr val="000000"/>
                      </a:solidFill>
                      <a:prstDash val="solid"/>
                      <a:round/>
                      <a:headEnd type="none" w="med" len="med"/>
                      <a:tailEnd type="none" w="med" len="med"/>
                    </a:lnL>
                    <a:lnR>
                      <a:noFill/>
                    </a:lnR>
                    <a:lnT>
                      <a:noFill/>
                    </a:lnT>
                    <a:lnB>
                      <a:noFill/>
                    </a:lnB>
                    <a:solidFill>
                      <a:srgbClr val="92CDDC"/>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a:noFill/>
                    </a:lnB>
                    <a:solidFill>
                      <a:srgbClr val="92CDDC"/>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a:noFill/>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Units</a:t>
                      </a:r>
                    </a:p>
                  </a:txBody>
                  <a:tcPr marL="3923" marR="3923" marT="3923" marB="0" anchor="b">
                    <a:lnL>
                      <a:noFill/>
                    </a:lnL>
                    <a:lnR>
                      <a:noFill/>
                    </a:lnR>
                    <a:lnT>
                      <a:noFill/>
                    </a:lnT>
                    <a:lnB>
                      <a:noFill/>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Detail</a:t>
                      </a:r>
                    </a:p>
                  </a:txBody>
                  <a:tcPr marL="3923" marR="3923" marT="3923" marB="0" anchor="b">
                    <a:lnL>
                      <a:noFill/>
                    </a:lnL>
                    <a:lnR>
                      <a:noFill/>
                    </a:lnR>
                    <a:lnT>
                      <a:noFill/>
                    </a:lnT>
                    <a:lnB>
                      <a:noFill/>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F1 weeks</a:t>
                      </a:r>
                    </a:p>
                  </a:txBody>
                  <a:tcPr marL="3923" marR="3923" marT="3923" marB="0" anchor="b">
                    <a:lnL>
                      <a:noFill/>
                    </a:lnL>
                    <a:lnR>
                      <a:noFill/>
                    </a:lnR>
                    <a:lnT>
                      <a:noFill/>
                    </a:lnT>
                    <a:lnB>
                      <a:noFill/>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F2 weeks</a:t>
                      </a:r>
                    </a:p>
                  </a:txBody>
                  <a:tcPr marL="3923" marR="3923" marT="3923" marB="0" anchor="b">
                    <a:lnL>
                      <a:noFill/>
                    </a:lnL>
                    <a:lnR>
                      <a:noFill/>
                    </a:lnR>
                    <a:lnT>
                      <a:noFill/>
                    </a:lnT>
                    <a:lnB>
                      <a:noFill/>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TOTAL</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 weeks</a:t>
                      </a:r>
                    </a:p>
                  </a:txBody>
                  <a:tcPr marL="3923" marR="3923" marT="3923" marB="0" anchor="b">
                    <a:lnL>
                      <a:noFill/>
                    </a:lnL>
                    <a:lnR>
                      <a:noFill/>
                    </a:lnR>
                    <a:lnT>
                      <a:noFill/>
                    </a:lnT>
                    <a:lnB>
                      <a:noFill/>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 for fellowship </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(of 104 weeks)</a:t>
                      </a:r>
                    </a:p>
                  </a:txBody>
                  <a:tcPr marL="3923" marR="3923" marT="3923" marB="0" anchor="b">
                    <a:lnL>
                      <a:noFill/>
                    </a:lnL>
                    <a:lnR w="6350" cap="flat" cmpd="sng" algn="ctr">
                      <a:solidFill>
                        <a:srgbClr val="000000"/>
                      </a:solidFill>
                      <a:prstDash val="solid"/>
                      <a:round/>
                      <a:headEnd type="none" w="med" len="med"/>
                      <a:tailEnd type="none" w="med" len="med"/>
                    </a:lnR>
                    <a:lnT>
                      <a:noFill/>
                    </a:lnT>
                    <a:lnB>
                      <a:noFill/>
                    </a:lnB>
                    <a:solidFill>
                      <a:srgbClr val="92CDDC"/>
                    </a:solidFill>
                  </a:tcPr>
                </a:tc>
                <a:extLst>
                  <a:ext uri="{0D108BD9-81ED-4DB2-BD59-A6C34878D82A}">
                    <a16:rowId xmlns:a16="http://schemas.microsoft.com/office/drawing/2014/main" val="4006707576"/>
                  </a:ext>
                </a:extLst>
              </a:tr>
              <a:tr h="91436">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a:noFill/>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877388821"/>
                  </a:ext>
                </a:extLst>
              </a:tr>
              <a:tr h="91436">
                <a:tc>
                  <a:txBody>
                    <a:bodyPr/>
                    <a:lstStyle/>
                    <a:p>
                      <a:pPr algn="l" fontAlgn="b"/>
                      <a:r>
                        <a:rPr lang="en-US" sz="700" b="0" i="0" u="none" strike="noStrike">
                          <a:solidFill>
                            <a:srgbClr val="000000"/>
                          </a:solidFill>
                          <a:effectLst/>
                          <a:latin typeface="Calibri" panose="020F0502020204030204" pitchFamily="34" charset="0"/>
                        </a:rPr>
                        <a:t>Research (Training and project)</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Rady Children's Main Campus</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Longitudinal</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8</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SCHOL</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16</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16</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32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31%</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220873"/>
                  </a:ext>
                </a:extLst>
              </a:tr>
              <a:tr h="150121">
                <a:tc>
                  <a:txBody>
                    <a:bodyPr/>
                    <a:lstStyle/>
                    <a:p>
                      <a:pPr algn="l" fontAlgn="b"/>
                      <a:r>
                        <a:rPr lang="en-US" sz="700" b="1" i="0" u="none" strike="noStrike">
                          <a:solidFill>
                            <a:srgbClr val="000000"/>
                          </a:solidFill>
                          <a:effectLst/>
                          <a:latin typeface="Calibri" panose="020F0502020204030204" pitchFamily="34" charset="0"/>
                        </a:rPr>
                        <a:t>TOTAL </a:t>
                      </a:r>
                    </a:p>
                  </a:txBody>
                  <a:tcPr marL="3923" marR="3923" marT="39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1" i="0" u="none" strike="noStrike">
                          <a:solidFill>
                            <a:srgbClr val="000000"/>
                          </a:solidFill>
                          <a:effectLst/>
                          <a:latin typeface="Calibri" panose="020F0502020204030204" pitchFamily="34" charset="0"/>
                        </a:rPr>
                        <a:t>8</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SCHOL</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16</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0" i="0" u="none" strike="noStrike">
                          <a:solidFill>
                            <a:srgbClr val="000000"/>
                          </a:solidFill>
                          <a:effectLst/>
                          <a:latin typeface="Calibri" panose="020F0502020204030204" pitchFamily="34" charset="0"/>
                        </a:rPr>
                        <a:t>16</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1" i="0" u="none" strike="noStrike">
                          <a:solidFill>
                            <a:srgbClr val="000000"/>
                          </a:solidFill>
                          <a:effectLst/>
                          <a:latin typeface="Calibri" panose="020F0502020204030204" pitchFamily="34" charset="0"/>
                        </a:rPr>
                        <a:t>32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US" sz="700" b="1" i="0" u="none" strike="noStrike">
                          <a:solidFill>
                            <a:srgbClr val="000000"/>
                          </a:solidFill>
                          <a:effectLst/>
                          <a:latin typeface="Calibri" panose="020F0502020204030204" pitchFamily="34" charset="0"/>
                        </a:rPr>
                        <a:t>31%</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68808966"/>
                  </a:ext>
                </a:extLst>
              </a:tr>
              <a:tr h="91436">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3923" marR="3923" marT="39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252689"/>
                  </a:ext>
                </a:extLst>
              </a:tr>
              <a:tr h="139975">
                <a:tc>
                  <a:txBody>
                    <a:bodyPr/>
                    <a:lstStyle/>
                    <a:p>
                      <a:pPr algn="l" fontAlgn="b"/>
                      <a:r>
                        <a:rPr lang="en-US" sz="700" b="1" i="0" u="none" strike="noStrike">
                          <a:solidFill>
                            <a:srgbClr val="000000"/>
                          </a:solidFill>
                          <a:effectLst/>
                          <a:latin typeface="Calibri" panose="020F0502020204030204" pitchFamily="34" charset="0"/>
                        </a:rPr>
                        <a:t>Vacation</a:t>
                      </a:r>
                    </a:p>
                  </a:txBody>
                  <a:tcPr marL="3923" marR="3923" marT="39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2</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7030A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4</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8</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8%</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006459491"/>
                  </a:ext>
                </a:extLst>
              </a:tr>
              <a:tr h="91436">
                <a:tc>
                  <a:txBody>
                    <a:bodyPr/>
                    <a:lstStyle/>
                    <a:p>
                      <a:pPr algn="l" fontAlgn="b"/>
                      <a:r>
                        <a:rPr lang="en-US" sz="700" b="0"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23" marR="3923" marT="39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23" marR="3923" marT="39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834972"/>
                  </a:ext>
                </a:extLst>
              </a:tr>
              <a:tr h="172505">
                <a:tc>
                  <a:txBody>
                    <a:bodyPr/>
                    <a:lstStyle/>
                    <a:p>
                      <a:pPr algn="l" fontAlgn="b"/>
                      <a:r>
                        <a:rPr lang="en-US" sz="700" b="1" i="0" u="none" strike="noStrike">
                          <a:solidFill>
                            <a:srgbClr val="000000"/>
                          </a:solidFill>
                          <a:effectLst/>
                          <a:latin typeface="Calibri" panose="020F0502020204030204" pitchFamily="34" charset="0"/>
                        </a:rPr>
                        <a:t>TOTAL</a:t>
                      </a:r>
                    </a:p>
                  </a:txBody>
                  <a:tcPr marL="3923" marR="3923" marT="39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1" i="0" u="none" strike="noStrike">
                          <a:solidFill>
                            <a:srgbClr val="000000"/>
                          </a:solidFill>
                          <a:effectLst/>
                          <a:latin typeface="Calibri" panose="020F0502020204030204" pitchFamily="34" charset="0"/>
                        </a:rPr>
                        <a:t> </a:t>
                      </a:r>
                    </a:p>
                  </a:txBody>
                  <a:tcPr marL="3923" marR="3923" marT="39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26</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00"/>
                          </a:solidFill>
                          <a:effectLst/>
                          <a:latin typeface="Calibri" panose="020F0502020204030204" pitchFamily="34" charset="0"/>
                        </a:rPr>
                        <a:t>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dirty="0">
                          <a:solidFill>
                            <a:srgbClr val="000000"/>
                          </a:solidFill>
                          <a:effectLst/>
                          <a:latin typeface="Calibri" panose="020F0502020204030204" pitchFamily="34" charset="0"/>
                        </a:rPr>
                        <a:t>100% </a:t>
                      </a:r>
                    </a:p>
                  </a:txBody>
                  <a:tcPr marL="3923" marR="3923"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69112248"/>
                  </a:ext>
                </a:extLst>
              </a:tr>
              <a:tr h="98489">
                <a:tc>
                  <a:txBody>
                    <a:bodyPr/>
                    <a:lstStyle/>
                    <a:p>
                      <a:pPr algn="l" fontAlgn="b"/>
                      <a:r>
                        <a:rPr lang="en-US" sz="700" b="0" i="0" u="none" strike="noStrike">
                          <a:solidFill>
                            <a:srgbClr val="000000"/>
                          </a:solidFill>
                          <a:effectLst/>
                          <a:latin typeface="Calibri" panose="020F0502020204030204" pitchFamily="34" charset="0"/>
                        </a:rPr>
                        <a:t>1 unit equals 4 weeks; 48 weeks annually (12 units/yr);  24 units/2 yrs</a:t>
                      </a:r>
                    </a:p>
                  </a:txBody>
                  <a:tcPr marL="3923" marR="3923" marT="39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3923" marR="3923" marT="3923"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3923" marR="3923" marT="39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30125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152400"/>
            <a:ext cx="8229600" cy="1143000"/>
          </a:xfrm>
          <a:prstGeom prst="rect">
            <a:avLst/>
          </a:prstGeom>
          <a:noFill/>
          <a:ln w="9525">
            <a:noFill/>
            <a:miter lim="800000"/>
            <a:headEnd/>
            <a:tailEnd/>
          </a:ln>
        </p:spPr>
        <p:txBody>
          <a:bodyPr anchor="ctr"/>
          <a:lstStyle/>
          <a:p>
            <a:pPr algn="ctr" eaLnBrk="0" hangingPunct="0">
              <a:defRPr/>
            </a:pPr>
            <a:r>
              <a:rPr lang="en-US" sz="3600" kern="0" dirty="0">
                <a:latin typeface="+mj-lt"/>
                <a:ea typeface="+mj-ea"/>
                <a:cs typeface="+mj-cs"/>
              </a:rPr>
              <a:t>UCSD PHM Fellowship at Rady Children’s</a:t>
            </a:r>
          </a:p>
          <a:p>
            <a:pPr algn="ctr" eaLnBrk="0" hangingPunct="0">
              <a:defRPr/>
            </a:pPr>
            <a:r>
              <a:rPr lang="en-US" sz="3600" kern="0" dirty="0">
                <a:latin typeface="+mj-lt"/>
                <a:ea typeface="+mj-ea"/>
                <a:cs typeface="+mj-cs"/>
              </a:rPr>
              <a:t>Clinical Training</a:t>
            </a:r>
          </a:p>
        </p:txBody>
      </p:sp>
      <p:sp>
        <p:nvSpPr>
          <p:cNvPr id="8" name="Rectangle 3"/>
          <p:cNvSpPr txBox="1">
            <a:spLocks noChangeArrowheads="1"/>
          </p:cNvSpPr>
          <p:nvPr/>
        </p:nvSpPr>
        <p:spPr bwMode="auto">
          <a:xfrm>
            <a:off x="304799" y="1295400"/>
            <a:ext cx="8222673" cy="5029200"/>
          </a:xfrm>
          <a:prstGeom prst="rect">
            <a:avLst/>
          </a:prstGeom>
          <a:noFill/>
          <a:ln w="9525">
            <a:noFill/>
            <a:miter lim="800000"/>
            <a:headEnd/>
            <a:tailEnd/>
          </a:ln>
        </p:spPr>
        <p:txBody>
          <a:bodyPr/>
          <a:lstStyle/>
          <a:p>
            <a:pPr marL="342900" indent="-342900" eaLnBrk="0" hangingPunct="0">
              <a:spcBef>
                <a:spcPts val="0"/>
              </a:spcBef>
              <a:buFontTx/>
              <a:buChar char="•"/>
              <a:defRPr/>
            </a:pPr>
            <a:r>
              <a:rPr lang="en-US" sz="2000" kern="0" dirty="0">
                <a:latin typeface="+mn-lt"/>
              </a:rPr>
              <a:t>Admissions and Consultations</a:t>
            </a:r>
          </a:p>
          <a:p>
            <a:pPr marL="342900" indent="-342900" eaLnBrk="0" hangingPunct="0">
              <a:spcBef>
                <a:spcPts val="0"/>
              </a:spcBef>
              <a:buFontTx/>
              <a:buChar char="•"/>
              <a:defRPr/>
            </a:pPr>
            <a:r>
              <a:rPr lang="en-US" sz="2000" kern="0" dirty="0">
                <a:latin typeface="+mn-lt"/>
              </a:rPr>
              <a:t>Teaching Service at Tertiary Site</a:t>
            </a:r>
          </a:p>
          <a:p>
            <a:pPr marL="800100" lvl="1" indent="-342900" eaLnBrk="0" hangingPunct="0">
              <a:spcBef>
                <a:spcPts val="0"/>
              </a:spcBef>
              <a:buFontTx/>
              <a:buChar char="•"/>
              <a:defRPr/>
            </a:pPr>
            <a:r>
              <a:rPr lang="en-US" sz="2000" kern="0" dirty="0">
                <a:latin typeface="+mn-lt"/>
              </a:rPr>
              <a:t>Medical students, residents, nurse practitioners</a:t>
            </a:r>
          </a:p>
          <a:p>
            <a:pPr marL="800100" lvl="1" indent="-342900" eaLnBrk="0" hangingPunct="0">
              <a:spcBef>
                <a:spcPts val="0"/>
              </a:spcBef>
              <a:buFontTx/>
              <a:buChar char="•"/>
              <a:defRPr/>
            </a:pPr>
            <a:r>
              <a:rPr lang="en-US" sz="2000" kern="0" dirty="0">
                <a:latin typeface="+mn-lt"/>
              </a:rPr>
              <a:t>Telehealth in Special Infectious Diseases Unit, and for teaching</a:t>
            </a:r>
          </a:p>
          <a:p>
            <a:pPr marL="342900" indent="-342900" eaLnBrk="0" hangingPunct="0">
              <a:spcBef>
                <a:spcPts val="0"/>
              </a:spcBef>
              <a:buFontTx/>
              <a:buChar char="•"/>
              <a:defRPr/>
            </a:pPr>
            <a:r>
              <a:rPr lang="en-US" sz="2000" kern="0" dirty="0">
                <a:latin typeface="+mn-lt"/>
              </a:rPr>
              <a:t>Children’s Hospital Emergency Transport</a:t>
            </a:r>
          </a:p>
          <a:p>
            <a:pPr marL="800100" lvl="1" indent="-342900" eaLnBrk="0" hangingPunct="0">
              <a:spcBef>
                <a:spcPts val="0"/>
              </a:spcBef>
              <a:buFontTx/>
              <a:buChar char="•"/>
              <a:defRPr/>
            </a:pPr>
            <a:r>
              <a:rPr lang="en-US" sz="2000" kern="0" dirty="0">
                <a:latin typeface="+mn-lt"/>
              </a:rPr>
              <a:t>Serving as Medical Control Officer</a:t>
            </a:r>
          </a:p>
          <a:p>
            <a:pPr marL="800100" lvl="1" indent="-342900" eaLnBrk="0" hangingPunct="0">
              <a:spcBef>
                <a:spcPts val="0"/>
              </a:spcBef>
              <a:buFontTx/>
              <a:buChar char="•"/>
              <a:defRPr/>
            </a:pPr>
            <a:r>
              <a:rPr lang="en-US" sz="2000" kern="0" dirty="0">
                <a:latin typeface="+mn-lt"/>
              </a:rPr>
              <a:t>Participation on Transports</a:t>
            </a:r>
          </a:p>
          <a:p>
            <a:pPr marL="342900" indent="-342900" eaLnBrk="0" hangingPunct="0">
              <a:spcBef>
                <a:spcPts val="0"/>
              </a:spcBef>
              <a:buFontTx/>
              <a:buChar char="•"/>
              <a:defRPr/>
            </a:pPr>
            <a:r>
              <a:rPr lang="en-US" sz="2000" kern="0" dirty="0">
                <a:latin typeface="+mn-lt"/>
              </a:rPr>
              <a:t>Pediatric Critical Care</a:t>
            </a:r>
          </a:p>
          <a:p>
            <a:pPr marL="342900" indent="-342900" eaLnBrk="0" hangingPunct="0">
              <a:spcBef>
                <a:spcPts val="0"/>
              </a:spcBef>
              <a:buFontTx/>
              <a:buChar char="•"/>
              <a:defRPr/>
            </a:pPr>
            <a:r>
              <a:rPr lang="en-US" sz="2000" kern="0" dirty="0">
                <a:latin typeface="+mn-lt"/>
              </a:rPr>
              <a:t>Procedure Skills</a:t>
            </a:r>
          </a:p>
          <a:p>
            <a:pPr marL="800100" lvl="1" indent="-342900" eaLnBrk="0" hangingPunct="0">
              <a:spcBef>
                <a:spcPts val="0"/>
              </a:spcBef>
              <a:buFontTx/>
              <a:buChar char="•"/>
              <a:defRPr/>
            </a:pPr>
            <a:r>
              <a:rPr lang="en-US" sz="2000" kern="0" dirty="0">
                <a:latin typeface="+mn-lt"/>
              </a:rPr>
              <a:t>Real World</a:t>
            </a:r>
          </a:p>
          <a:p>
            <a:pPr marL="800100" lvl="1" indent="-342900" eaLnBrk="0" hangingPunct="0">
              <a:spcBef>
                <a:spcPts val="0"/>
              </a:spcBef>
              <a:buFontTx/>
              <a:buChar char="•"/>
              <a:defRPr/>
            </a:pPr>
            <a:r>
              <a:rPr lang="en-US" sz="2000" kern="0" dirty="0">
                <a:latin typeface="+mn-lt"/>
              </a:rPr>
              <a:t>Simulation</a:t>
            </a:r>
          </a:p>
          <a:p>
            <a:pPr marL="800100" lvl="1" indent="-342900" eaLnBrk="0" hangingPunct="0">
              <a:spcBef>
                <a:spcPts val="0"/>
              </a:spcBef>
              <a:buFontTx/>
              <a:buChar char="•"/>
              <a:defRPr/>
            </a:pPr>
            <a:r>
              <a:rPr lang="en-US" sz="2000" kern="0" dirty="0">
                <a:latin typeface="+mn-lt"/>
              </a:rPr>
              <a:t>POCUS</a:t>
            </a:r>
          </a:p>
          <a:p>
            <a:pPr marL="342900" indent="-342900" eaLnBrk="0" hangingPunct="0">
              <a:spcBef>
                <a:spcPts val="0"/>
              </a:spcBef>
              <a:buFontTx/>
              <a:buChar char="•"/>
              <a:defRPr/>
            </a:pPr>
            <a:r>
              <a:rPr lang="en-US" sz="2000" kern="0" dirty="0">
                <a:latin typeface="+mn-lt"/>
              </a:rPr>
              <a:t>Certification in Moderate Sedation</a:t>
            </a:r>
          </a:p>
          <a:p>
            <a:pPr marL="342900" indent="-342900" eaLnBrk="0" hangingPunct="0">
              <a:spcBef>
                <a:spcPts val="0"/>
              </a:spcBef>
              <a:buFontTx/>
              <a:buChar char="•"/>
              <a:defRPr/>
            </a:pPr>
            <a:r>
              <a:rPr lang="en-US" sz="2000" kern="0" dirty="0">
                <a:latin typeface="+mn-lt"/>
              </a:rPr>
              <a:t>Community Site Experiences: </a:t>
            </a:r>
          </a:p>
          <a:p>
            <a:pPr marL="800100" lvl="1" indent="-342900" eaLnBrk="0" hangingPunct="0">
              <a:spcBef>
                <a:spcPts val="0"/>
              </a:spcBef>
              <a:buFontTx/>
              <a:buChar char="•"/>
              <a:defRPr/>
            </a:pPr>
            <a:r>
              <a:rPr lang="en-US" sz="2000" kern="0" dirty="0">
                <a:latin typeface="+mn-lt"/>
              </a:rPr>
              <a:t>Sharp Grossmont Hospital (rotation)</a:t>
            </a:r>
          </a:p>
          <a:p>
            <a:pPr marL="800100" lvl="1" indent="-342900" eaLnBrk="0" hangingPunct="0">
              <a:spcBef>
                <a:spcPts val="0"/>
              </a:spcBef>
              <a:buFontTx/>
              <a:buChar char="•"/>
              <a:defRPr/>
            </a:pPr>
            <a:r>
              <a:rPr lang="en-US" sz="2000" kern="0" dirty="0">
                <a:latin typeface="+mn-lt"/>
              </a:rPr>
              <a:t>Palomar Medical Center (newborn and NICU)</a:t>
            </a:r>
          </a:p>
        </p:txBody>
      </p:sp>
      <p:pic>
        <p:nvPicPr>
          <p:cNvPr id="10" name="Picture 6" descr="chet_big"/>
          <p:cNvPicPr>
            <a:picLocks noChangeAspect="1" noChangeArrowheads="1"/>
          </p:cNvPicPr>
          <p:nvPr/>
        </p:nvPicPr>
        <p:blipFill>
          <a:blip r:embed="rId3"/>
          <a:srcRect/>
          <a:stretch>
            <a:fillRect/>
          </a:stretch>
        </p:blipFill>
        <p:spPr bwMode="auto">
          <a:xfrm>
            <a:off x="5257800" y="2971800"/>
            <a:ext cx="3269673" cy="22479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930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458200" cy="944562"/>
          </a:xfrm>
        </p:spPr>
        <p:txBody>
          <a:bodyPr>
            <a:noAutofit/>
          </a:bodyPr>
          <a:lstStyle/>
          <a:p>
            <a:r>
              <a:rPr lang="en-US" sz="3600" kern="0" dirty="0"/>
              <a:t>UCSD PHM Fellowship at Rady Children’s </a:t>
            </a:r>
            <a:br>
              <a:rPr lang="en-US" sz="3600" kern="0" dirty="0"/>
            </a:br>
            <a:r>
              <a:rPr lang="en-US" altLang="en-US" sz="3600" dirty="0"/>
              <a:t>Complex Care and Transitional Medicine</a:t>
            </a:r>
          </a:p>
        </p:txBody>
      </p:sp>
      <p:sp>
        <p:nvSpPr>
          <p:cNvPr id="9" name="Rectangle 3"/>
          <p:cNvSpPr txBox="1">
            <a:spLocks noChangeArrowheads="1"/>
          </p:cNvSpPr>
          <p:nvPr/>
        </p:nvSpPr>
        <p:spPr bwMode="auto">
          <a:xfrm>
            <a:off x="298372" y="1524000"/>
            <a:ext cx="8540827" cy="4724400"/>
          </a:xfrm>
          <a:prstGeom prst="rect">
            <a:avLst/>
          </a:prstGeom>
          <a:noFill/>
          <a:ln w="9525">
            <a:noFill/>
            <a:miter lim="800000"/>
            <a:headEnd/>
            <a:tailEnd/>
          </a:ln>
        </p:spPr>
        <p:txBody>
          <a:bodyPr/>
          <a:lstStyle/>
          <a:p>
            <a:pPr marL="342900" indent="-342900" eaLnBrk="0" hangingPunct="0">
              <a:lnSpc>
                <a:spcPct val="80000"/>
              </a:lnSpc>
              <a:spcBef>
                <a:spcPct val="20000"/>
              </a:spcBef>
              <a:defRPr/>
            </a:pPr>
            <a:r>
              <a:rPr lang="en-US" sz="2000" kern="0" dirty="0">
                <a:latin typeface="Calibri" pitchFamily="34" charset="0"/>
              </a:rPr>
              <a:t>2 week rotation</a:t>
            </a:r>
          </a:p>
          <a:p>
            <a:pPr marL="342900" indent="-342900" eaLnBrk="0" hangingPunct="0">
              <a:lnSpc>
                <a:spcPct val="80000"/>
              </a:lnSpc>
              <a:spcBef>
                <a:spcPct val="20000"/>
              </a:spcBef>
              <a:buFont typeface="Arial" panose="020B0604020202020204" pitchFamily="34" charset="0"/>
              <a:buChar char="•"/>
              <a:defRPr/>
            </a:pPr>
            <a:r>
              <a:rPr lang="en-US" sz="2000" kern="0" dirty="0">
                <a:latin typeface="Calibri" pitchFamily="34" charset="0"/>
              </a:rPr>
              <a:t>Unique training at skilled, subacute and homecare settings, with telehealth options</a:t>
            </a:r>
          </a:p>
          <a:p>
            <a:pPr marL="342900" indent="-342900" eaLnBrk="0" hangingPunct="0">
              <a:lnSpc>
                <a:spcPct val="80000"/>
              </a:lnSpc>
              <a:spcBef>
                <a:spcPct val="20000"/>
              </a:spcBef>
              <a:defRPr/>
            </a:pPr>
            <a:endParaRPr lang="en-US" sz="2000" kern="0" dirty="0">
              <a:latin typeface="Calibri" pitchFamily="34" charset="0"/>
            </a:endParaRPr>
          </a:p>
          <a:p>
            <a:pPr marL="342900" indent="-342900" eaLnBrk="0" hangingPunct="0">
              <a:lnSpc>
                <a:spcPct val="80000"/>
              </a:lnSpc>
              <a:spcBef>
                <a:spcPct val="20000"/>
              </a:spcBef>
              <a:defRPr/>
            </a:pPr>
            <a:r>
              <a:rPr lang="en-US" sz="2000" kern="0" dirty="0">
                <a:latin typeface="Calibri" pitchFamily="34" charset="0"/>
              </a:rPr>
              <a:t>Individualized curriculum (additional 2 week rotation):</a:t>
            </a:r>
          </a:p>
          <a:p>
            <a:pPr marL="342900" indent="-342900" eaLnBrk="0" hangingPunct="0">
              <a:lnSpc>
                <a:spcPct val="80000"/>
              </a:lnSpc>
              <a:spcBef>
                <a:spcPct val="20000"/>
              </a:spcBef>
              <a:buFont typeface="Arial" panose="020B0604020202020204" pitchFamily="34" charset="0"/>
              <a:buChar char="•"/>
              <a:defRPr/>
            </a:pPr>
            <a:r>
              <a:rPr lang="en-US" sz="2000" kern="0" dirty="0">
                <a:latin typeface="Calibri" pitchFamily="34" charset="0"/>
              </a:rPr>
              <a:t>Palliative Care, with telehealth options</a:t>
            </a:r>
          </a:p>
          <a:p>
            <a:pPr marL="342900" indent="-342900" eaLnBrk="0" hangingPunct="0">
              <a:lnSpc>
                <a:spcPct val="80000"/>
              </a:lnSpc>
              <a:spcBef>
                <a:spcPct val="20000"/>
              </a:spcBef>
              <a:buFont typeface="Arial" panose="020B0604020202020204" pitchFamily="34" charset="0"/>
              <a:buChar char="•"/>
              <a:defRPr/>
            </a:pPr>
            <a:r>
              <a:rPr lang="en-US" sz="2000" kern="0" dirty="0">
                <a:latin typeface="Calibri" pitchFamily="34" charset="0"/>
              </a:rPr>
              <a:t>Physical Medicine and Rehabilitation</a:t>
            </a:r>
          </a:p>
          <a:p>
            <a:pPr marL="342900" indent="-342900" eaLnBrk="0" hangingPunct="0">
              <a:lnSpc>
                <a:spcPct val="80000"/>
              </a:lnSpc>
              <a:spcBef>
                <a:spcPct val="20000"/>
              </a:spcBef>
              <a:buFont typeface="Arial" panose="020B0604020202020204" pitchFamily="34" charset="0"/>
              <a:buChar char="•"/>
              <a:defRPr/>
            </a:pPr>
            <a:r>
              <a:rPr lang="en-US" sz="2000" kern="0" dirty="0">
                <a:latin typeface="Calibri" pitchFamily="34" charset="0"/>
              </a:rPr>
              <a:t>Genomics</a:t>
            </a:r>
          </a:p>
          <a:p>
            <a:pPr marL="342900" indent="-342900" eaLnBrk="0" hangingPunct="0">
              <a:lnSpc>
                <a:spcPct val="80000"/>
              </a:lnSpc>
              <a:spcBef>
                <a:spcPct val="20000"/>
              </a:spcBef>
              <a:defRPr/>
            </a:pPr>
            <a:endParaRPr lang="en-US" sz="2000" kern="0" dirty="0">
              <a:latin typeface="Calibri" pitchFamily="34" charset="0"/>
            </a:endParaRPr>
          </a:p>
          <a:p>
            <a:pPr marL="342900" indent="-342900" eaLnBrk="0" hangingPunct="0">
              <a:lnSpc>
                <a:spcPct val="80000"/>
              </a:lnSpc>
              <a:spcBef>
                <a:spcPct val="20000"/>
              </a:spcBef>
              <a:defRPr/>
            </a:pPr>
            <a:r>
              <a:rPr lang="en-US" sz="2000" kern="0" dirty="0">
                <a:latin typeface="Calibri" pitchFamily="34" charset="0"/>
              </a:rPr>
              <a:t>Experiences:</a:t>
            </a:r>
          </a:p>
          <a:p>
            <a:pPr marL="342900" indent="-342900" eaLnBrk="0" hangingPunct="0">
              <a:lnSpc>
                <a:spcPct val="80000"/>
              </a:lnSpc>
              <a:spcBef>
                <a:spcPct val="20000"/>
              </a:spcBef>
              <a:buFontTx/>
              <a:buChar char="•"/>
              <a:defRPr/>
            </a:pPr>
            <a:r>
              <a:rPr lang="en-US" sz="2000" kern="0" dirty="0">
                <a:latin typeface="Calibri" pitchFamily="34" charset="0"/>
              </a:rPr>
              <a:t>Homecare visits</a:t>
            </a:r>
          </a:p>
          <a:p>
            <a:pPr marL="342900" indent="-342900" eaLnBrk="0" hangingPunct="0">
              <a:lnSpc>
                <a:spcPct val="80000"/>
              </a:lnSpc>
              <a:spcBef>
                <a:spcPct val="20000"/>
              </a:spcBef>
              <a:buFontTx/>
              <a:buChar char="•"/>
              <a:defRPr/>
            </a:pPr>
            <a:r>
              <a:rPr lang="en-US" sz="2000" kern="0" dirty="0">
                <a:latin typeface="Calibri" pitchFamily="34" charset="0"/>
              </a:rPr>
              <a:t>Procedures</a:t>
            </a:r>
          </a:p>
          <a:p>
            <a:pPr marL="342900" indent="-342900" eaLnBrk="0" hangingPunct="0">
              <a:lnSpc>
                <a:spcPct val="80000"/>
              </a:lnSpc>
              <a:spcBef>
                <a:spcPct val="20000"/>
              </a:spcBef>
              <a:buFontTx/>
              <a:buChar char="•"/>
              <a:defRPr/>
            </a:pPr>
            <a:r>
              <a:rPr lang="en-US" sz="2000" kern="0" dirty="0">
                <a:latin typeface="Calibri" pitchFamily="34" charset="0"/>
              </a:rPr>
              <a:t>Consults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67100"/>
            <a:ext cx="24098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89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SOM5_601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58800" y="3276600"/>
            <a:ext cx="2244725" cy="2960688"/>
          </a:xfrm>
          <a:prstGeom prst="rect">
            <a:avLst/>
          </a:prstGeom>
          <a:noFill/>
          <a:ln w="31750">
            <a:solidFill>
              <a:srgbClr val="F79646"/>
            </a:solidFill>
            <a:miter lim="800000"/>
            <a:headEnd/>
            <a:tailEnd/>
          </a:ln>
          <a:extLst>
            <a:ext uri="{909E8E84-426E-40DD-AFC4-6F175D3DCCD1}">
              <a14:hiddenFill xmlns:a14="http://schemas.microsoft.com/office/drawing/2010/main">
                <a:solidFill>
                  <a:srgbClr val="FFFFFF"/>
                </a:solidFill>
              </a14:hiddenFill>
            </a:ext>
          </a:extLst>
        </p:spPr>
      </p:pic>
      <p:sp>
        <p:nvSpPr>
          <p:cNvPr id="9219" name="Rectangle 2"/>
          <p:cNvSpPr>
            <a:spLocks noGrp="1" noChangeArrowheads="1"/>
          </p:cNvSpPr>
          <p:nvPr>
            <p:ph type="title"/>
          </p:nvPr>
        </p:nvSpPr>
        <p:spPr>
          <a:xfrm>
            <a:off x="304800" y="274638"/>
            <a:ext cx="8686800" cy="1143000"/>
          </a:xfrm>
        </p:spPr>
        <p:txBody>
          <a:bodyPr>
            <a:noAutofit/>
          </a:bodyPr>
          <a:lstStyle/>
          <a:p>
            <a:r>
              <a:rPr lang="en-US" sz="3600" kern="0" dirty="0"/>
              <a:t>UCSD PHM Fellowship at Rady Children’s</a:t>
            </a:r>
            <a:br>
              <a:rPr lang="en-US" sz="3600" kern="0" dirty="0"/>
            </a:br>
            <a:r>
              <a:rPr lang="en-US" altLang="en-US" sz="3600" dirty="0"/>
              <a:t>Quality Improvement and Patient Safety</a:t>
            </a:r>
          </a:p>
        </p:txBody>
      </p:sp>
      <p:sp>
        <p:nvSpPr>
          <p:cNvPr id="9220" name="Rectangle 3"/>
          <p:cNvSpPr>
            <a:spLocks noGrp="1" noChangeArrowheads="1"/>
          </p:cNvSpPr>
          <p:nvPr>
            <p:ph idx="1"/>
          </p:nvPr>
        </p:nvSpPr>
        <p:spPr>
          <a:xfrm>
            <a:off x="457200" y="1752600"/>
            <a:ext cx="4953000" cy="4373563"/>
          </a:xfrm>
        </p:spPr>
        <p:txBody>
          <a:bodyPr>
            <a:normAutofit fontScale="92500" lnSpcReduction="10000"/>
          </a:bodyPr>
          <a:lstStyle/>
          <a:p>
            <a:pPr marL="0" indent="0">
              <a:lnSpc>
                <a:spcPct val="90000"/>
              </a:lnSpc>
              <a:buNone/>
            </a:pPr>
            <a:r>
              <a:rPr lang="en-US" altLang="en-US" sz="3000" dirty="0"/>
              <a:t>2 year longitudinal curriculum</a:t>
            </a:r>
          </a:p>
          <a:p>
            <a:pPr marL="0" indent="0">
              <a:lnSpc>
                <a:spcPct val="90000"/>
              </a:lnSpc>
              <a:buNone/>
            </a:pPr>
            <a:endParaRPr lang="en-US" altLang="en-US" sz="3000" dirty="0"/>
          </a:p>
          <a:p>
            <a:pPr>
              <a:lnSpc>
                <a:spcPct val="90000"/>
              </a:lnSpc>
            </a:pPr>
            <a:r>
              <a:rPr lang="en-US" altLang="en-US" sz="2600" dirty="0"/>
              <a:t>F1 Quality and Safety Curriculum</a:t>
            </a:r>
          </a:p>
          <a:p>
            <a:pPr>
              <a:lnSpc>
                <a:spcPct val="90000"/>
              </a:lnSpc>
            </a:pPr>
            <a:r>
              <a:rPr lang="en-US" altLang="en-US" sz="2600" dirty="0"/>
              <a:t>F2 Quality Curriculum</a:t>
            </a:r>
          </a:p>
          <a:p>
            <a:pPr>
              <a:lnSpc>
                <a:spcPct val="90000"/>
              </a:lnSpc>
            </a:pPr>
            <a:r>
              <a:rPr lang="en-US" altLang="en-US" sz="2600" dirty="0"/>
              <a:t>QI and Risk Management Committees</a:t>
            </a:r>
          </a:p>
          <a:p>
            <a:pPr>
              <a:lnSpc>
                <a:spcPct val="90000"/>
              </a:lnSpc>
            </a:pPr>
            <a:r>
              <a:rPr lang="en-US" altLang="en-US" sz="2600" dirty="0"/>
              <a:t>Pathways and Algorithms</a:t>
            </a:r>
          </a:p>
          <a:p>
            <a:pPr>
              <a:lnSpc>
                <a:spcPct val="90000"/>
              </a:lnSpc>
            </a:pPr>
            <a:r>
              <a:rPr lang="en-US" altLang="en-US" sz="2600" dirty="0"/>
              <a:t>QI longitudinal project</a:t>
            </a:r>
          </a:p>
          <a:p>
            <a:pPr>
              <a:lnSpc>
                <a:spcPct val="90000"/>
              </a:lnSpc>
            </a:pPr>
            <a:r>
              <a:rPr lang="en-US" altLang="en-US" sz="2600" dirty="0"/>
              <a:t>QI scholarly work</a:t>
            </a:r>
          </a:p>
          <a:p>
            <a:pPr>
              <a:lnSpc>
                <a:spcPct val="90000"/>
              </a:lnSpc>
            </a:pPr>
            <a:r>
              <a:rPr lang="en-US" altLang="en-US" sz="2600" dirty="0"/>
              <a:t>Divisional Joint PHM-PEM QI Collaborative Participation</a:t>
            </a:r>
          </a:p>
        </p:txBody>
      </p:sp>
      <p:pic>
        <p:nvPicPr>
          <p:cNvPr id="12" name="Picture 7" descr="j0401036"/>
          <p:cNvPicPr>
            <a:picLocks noChangeAspect="1" noChangeArrowheads="1"/>
          </p:cNvPicPr>
          <p:nvPr/>
        </p:nvPicPr>
        <p:blipFill>
          <a:blip r:embed="rId4"/>
          <a:srcRect/>
          <a:stretch>
            <a:fillRect/>
          </a:stretch>
        </p:blipFill>
        <p:spPr>
          <a:xfrm>
            <a:off x="5638800" y="2657475"/>
            <a:ext cx="2895600" cy="22193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878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p:spPr>
        <p:txBody>
          <a:bodyPr>
            <a:noAutofit/>
          </a:bodyPr>
          <a:lstStyle/>
          <a:p>
            <a:r>
              <a:rPr lang="en-US" sz="3600" kern="0" dirty="0"/>
              <a:t>UCSD PHM Fellowship at Rady Children’s</a:t>
            </a:r>
            <a:br>
              <a:rPr lang="en-US" altLang="en-US" sz="3600" dirty="0"/>
            </a:br>
            <a:r>
              <a:rPr lang="en-US" altLang="en-US" sz="3600" dirty="0"/>
              <a:t>Education</a:t>
            </a:r>
          </a:p>
        </p:txBody>
      </p:sp>
      <p:pic>
        <p:nvPicPr>
          <p:cNvPr id="13" name="Picture 4" descr="j0285135"/>
          <p:cNvPicPr>
            <a:picLocks noGrp="1" noChangeAspect="1" noChangeArrowheads="1"/>
          </p:cNvPicPr>
          <p:nvPr>
            <p:ph idx="1"/>
          </p:nvPr>
        </p:nvPicPr>
        <p:blipFill>
          <a:blip r:embed="rId3"/>
          <a:srcRect/>
          <a:stretch>
            <a:fillRect/>
          </a:stretch>
        </p:blipFill>
        <p:spPr>
          <a:xfrm>
            <a:off x="5867400" y="1600200"/>
            <a:ext cx="2408238" cy="3657600"/>
          </a:xfrm>
          <a:ln w="38100" cap="sq">
            <a:solidFill>
              <a:schemeClr val="accent1"/>
            </a:solidFill>
          </a:ln>
          <a:effectLst>
            <a:outerShdw blurRad="50800" dist="38100" dir="2700000" algn="tl" rotWithShape="0">
              <a:srgbClr val="000000">
                <a:alpha val="43000"/>
              </a:srgbClr>
            </a:outerShdw>
          </a:effectLst>
        </p:spPr>
      </p:pic>
      <p:sp>
        <p:nvSpPr>
          <p:cNvPr id="12" name="Rectangle 3"/>
          <p:cNvSpPr txBox="1">
            <a:spLocks noChangeArrowheads="1"/>
          </p:cNvSpPr>
          <p:nvPr/>
        </p:nvSpPr>
        <p:spPr bwMode="auto">
          <a:xfrm>
            <a:off x="609600" y="1371600"/>
            <a:ext cx="5257800" cy="5029200"/>
          </a:xfrm>
          <a:prstGeom prst="rect">
            <a:avLst/>
          </a:prstGeom>
          <a:noFill/>
          <a:ln w="9525">
            <a:noFill/>
            <a:miter lim="800000"/>
            <a:headEnd/>
            <a:tailEnd/>
          </a:ln>
        </p:spPr>
        <p:txBody>
          <a:bodyPr/>
          <a:lstStyle/>
          <a:p>
            <a:pPr eaLnBrk="0" hangingPunct="0">
              <a:lnSpc>
                <a:spcPct val="90000"/>
              </a:lnSpc>
              <a:spcBef>
                <a:spcPct val="20000"/>
              </a:spcBef>
              <a:defRPr/>
            </a:pPr>
            <a:r>
              <a:rPr lang="en-US" kern="0" dirty="0">
                <a:latin typeface="+mn-lt"/>
              </a:rPr>
              <a:t>2-year longitudinal curriculum taught by MEd faculty</a:t>
            </a:r>
          </a:p>
          <a:p>
            <a:pPr eaLnBrk="0" hangingPunct="0">
              <a:lnSpc>
                <a:spcPct val="90000"/>
              </a:lnSpc>
              <a:spcBef>
                <a:spcPct val="20000"/>
              </a:spcBef>
              <a:defRPr/>
            </a:pPr>
            <a:endParaRPr lang="en-US" sz="1400" kern="0" dirty="0">
              <a:latin typeface="+mn-lt"/>
            </a:endParaRPr>
          </a:p>
          <a:p>
            <a:pPr eaLnBrk="0" hangingPunct="0">
              <a:lnSpc>
                <a:spcPct val="90000"/>
              </a:lnSpc>
              <a:spcBef>
                <a:spcPct val="20000"/>
              </a:spcBef>
              <a:defRPr/>
            </a:pPr>
            <a:r>
              <a:rPr lang="en-US" sz="1300" kern="0" dirty="0">
                <a:latin typeface="+mn-lt"/>
              </a:rPr>
              <a:t>Topics include:</a:t>
            </a:r>
          </a:p>
          <a:p>
            <a:pPr marL="285750" indent="-285750" eaLnBrk="0" hangingPunct="0">
              <a:lnSpc>
                <a:spcPct val="90000"/>
              </a:lnSpc>
              <a:spcBef>
                <a:spcPct val="20000"/>
              </a:spcBef>
              <a:buFont typeface="Arial" panose="020B0604020202020204" pitchFamily="34" charset="0"/>
              <a:buChar char="•"/>
              <a:defRPr/>
            </a:pPr>
            <a:r>
              <a:rPr lang="en-US" sz="1300" kern="0" dirty="0">
                <a:latin typeface="+mn-lt"/>
              </a:rPr>
              <a:t>Adult Learning Theory</a:t>
            </a:r>
          </a:p>
          <a:p>
            <a:pPr marL="285750" indent="-285750" eaLnBrk="0" hangingPunct="0">
              <a:lnSpc>
                <a:spcPct val="90000"/>
              </a:lnSpc>
              <a:spcBef>
                <a:spcPct val="20000"/>
              </a:spcBef>
              <a:buFont typeface="Arial" panose="020B0604020202020204" pitchFamily="34" charset="0"/>
              <a:buChar char="•"/>
              <a:defRPr/>
            </a:pPr>
            <a:r>
              <a:rPr lang="en-US" sz="1300" kern="0" dirty="0">
                <a:latin typeface="+mn-lt"/>
              </a:rPr>
              <a:t>Bedside and Multimodal Teaching</a:t>
            </a:r>
          </a:p>
          <a:p>
            <a:pPr marL="285750" indent="-285750" eaLnBrk="0" hangingPunct="0">
              <a:lnSpc>
                <a:spcPct val="90000"/>
              </a:lnSpc>
              <a:spcBef>
                <a:spcPct val="20000"/>
              </a:spcBef>
              <a:buFont typeface="Arial" panose="020B0604020202020204" pitchFamily="34" charset="0"/>
              <a:buChar char="•"/>
              <a:defRPr/>
            </a:pPr>
            <a:r>
              <a:rPr lang="en-US" sz="1300" kern="0" dirty="0">
                <a:latin typeface="+mn-lt"/>
              </a:rPr>
              <a:t>Giving and Receiving Feedback</a:t>
            </a:r>
          </a:p>
          <a:p>
            <a:pPr marL="285750" indent="-285750" eaLnBrk="0" hangingPunct="0">
              <a:lnSpc>
                <a:spcPct val="90000"/>
              </a:lnSpc>
              <a:spcBef>
                <a:spcPct val="20000"/>
              </a:spcBef>
              <a:buFont typeface="Arial" panose="020B0604020202020204" pitchFamily="34" charset="0"/>
              <a:buChar char="•"/>
              <a:defRPr/>
            </a:pPr>
            <a:r>
              <a:rPr lang="en-US" sz="1300" kern="0" dirty="0">
                <a:latin typeface="+mn-lt"/>
              </a:rPr>
              <a:t>Curriculum Development</a:t>
            </a:r>
          </a:p>
          <a:p>
            <a:pPr marL="285750" indent="-285750" eaLnBrk="0" hangingPunct="0">
              <a:lnSpc>
                <a:spcPct val="90000"/>
              </a:lnSpc>
              <a:spcBef>
                <a:spcPct val="20000"/>
              </a:spcBef>
              <a:buFont typeface="Arial" panose="020B0604020202020204" pitchFamily="34" charset="0"/>
              <a:buChar char="•"/>
              <a:defRPr/>
            </a:pPr>
            <a:r>
              <a:rPr lang="en-US" sz="1300" kern="0" dirty="0">
                <a:latin typeface="+mn-lt"/>
              </a:rPr>
              <a:t>Assessment and Evaluation</a:t>
            </a:r>
          </a:p>
          <a:p>
            <a:pPr marL="285750" indent="-285750" eaLnBrk="0" hangingPunct="0">
              <a:lnSpc>
                <a:spcPct val="90000"/>
              </a:lnSpc>
              <a:spcBef>
                <a:spcPct val="20000"/>
              </a:spcBef>
              <a:buFont typeface="Arial" panose="020B0604020202020204" pitchFamily="34" charset="0"/>
              <a:buChar char="•"/>
              <a:defRPr/>
            </a:pPr>
            <a:r>
              <a:rPr lang="en-US" sz="1300" kern="0" dirty="0">
                <a:latin typeface="+mn-lt"/>
              </a:rPr>
              <a:t>Study Design and Research Methods</a:t>
            </a:r>
          </a:p>
          <a:p>
            <a:pPr marL="285750" indent="-285750" eaLnBrk="0" hangingPunct="0">
              <a:lnSpc>
                <a:spcPct val="90000"/>
              </a:lnSpc>
              <a:spcBef>
                <a:spcPct val="20000"/>
              </a:spcBef>
              <a:buFont typeface="Arial" panose="020B0604020202020204" pitchFamily="34" charset="0"/>
              <a:buChar char="•"/>
              <a:defRPr/>
            </a:pPr>
            <a:r>
              <a:rPr lang="en-US" sz="1300" kern="0" dirty="0">
                <a:latin typeface="+mn-lt"/>
              </a:rPr>
              <a:t>Psychology of Behavior and Attitude Formation</a:t>
            </a:r>
          </a:p>
          <a:p>
            <a:pPr marL="285750" lvl="0" indent="-285750">
              <a:buFont typeface="Arial" panose="020B0604020202020204" pitchFamily="34" charset="0"/>
              <a:buChar char="•"/>
            </a:pPr>
            <a:r>
              <a:rPr lang="en-US" sz="1300" dirty="0">
                <a:latin typeface="+mn-lt"/>
              </a:rPr>
              <a:t>Ways to Incorporate Technology in Teaching</a:t>
            </a:r>
          </a:p>
          <a:p>
            <a:pPr marL="285750" lvl="0" indent="-285750">
              <a:buFont typeface="Arial" panose="020B0604020202020204" pitchFamily="34" charset="0"/>
              <a:buChar char="•"/>
            </a:pPr>
            <a:r>
              <a:rPr lang="en-US" sz="1300" dirty="0">
                <a:latin typeface="+mn-lt"/>
              </a:rPr>
              <a:t>Maintaining CV and Educator Portfolio</a:t>
            </a:r>
          </a:p>
          <a:p>
            <a:pPr marL="285750" lvl="0" indent="-285750">
              <a:buFont typeface="Arial" panose="020B0604020202020204" pitchFamily="34" charset="0"/>
              <a:buChar char="•"/>
            </a:pPr>
            <a:r>
              <a:rPr lang="en-US" sz="1300" dirty="0">
                <a:latin typeface="+mn-lt"/>
              </a:rPr>
              <a:t>Manuscript Peer Review</a:t>
            </a:r>
          </a:p>
          <a:p>
            <a:pPr marL="285750" lvl="0" indent="-285750">
              <a:buFont typeface="Arial" panose="020B0604020202020204" pitchFamily="34" charset="0"/>
              <a:buChar char="•"/>
            </a:pPr>
            <a:r>
              <a:rPr lang="en-US" sz="1300" dirty="0">
                <a:latin typeface="+mn-lt"/>
              </a:rPr>
              <a:t>Manuscript Writing</a:t>
            </a:r>
          </a:p>
          <a:p>
            <a:pPr marL="285750" lvl="0" indent="-285750">
              <a:buFont typeface="Arial" panose="020B0604020202020204" pitchFamily="34" charset="0"/>
              <a:buChar char="•"/>
            </a:pPr>
            <a:endParaRPr lang="en-US" sz="1300" kern="0" dirty="0">
              <a:latin typeface="+mn-lt"/>
            </a:endParaRPr>
          </a:p>
          <a:p>
            <a:pPr lvl="0"/>
            <a:r>
              <a:rPr lang="en-US" sz="1300" kern="0" dirty="0">
                <a:latin typeface="+mn-lt"/>
              </a:rPr>
              <a:t>Teaching and Learning Opportunities:</a:t>
            </a:r>
          </a:p>
          <a:p>
            <a:pPr marL="285750" lvl="0" indent="-285750">
              <a:buFont typeface="Arial" panose="020B0604020202020204" pitchFamily="34" charset="0"/>
              <a:buChar char="•"/>
            </a:pPr>
            <a:r>
              <a:rPr lang="en-US" sz="1300" kern="0" dirty="0">
                <a:latin typeface="+mn-lt"/>
              </a:rPr>
              <a:t>Teaching on Clinical Service to Students and Residents</a:t>
            </a:r>
          </a:p>
          <a:p>
            <a:pPr marL="285750" lvl="0" indent="-285750">
              <a:buFont typeface="Arial" panose="020B0604020202020204" pitchFamily="34" charset="0"/>
              <a:buChar char="•"/>
            </a:pPr>
            <a:r>
              <a:rPr lang="en-US" sz="1300" kern="0" dirty="0">
                <a:latin typeface="+mn-lt"/>
              </a:rPr>
              <a:t>Presenting at Resident Noon Conference or Other Educational Venues</a:t>
            </a:r>
          </a:p>
          <a:p>
            <a:pPr marL="285750" lvl="0" indent="-285750">
              <a:buFont typeface="Arial" panose="020B0604020202020204" pitchFamily="34" charset="0"/>
              <a:buChar char="•"/>
            </a:pPr>
            <a:r>
              <a:rPr lang="en-US" sz="1300" kern="0" dirty="0">
                <a:latin typeface="+mn-lt"/>
              </a:rPr>
              <a:t>Presenting annually at PHM Journal Club</a:t>
            </a:r>
          </a:p>
          <a:p>
            <a:pPr marL="285750" lvl="0" indent="-285750">
              <a:buFont typeface="Arial" panose="020B0604020202020204" pitchFamily="34" charset="0"/>
              <a:buChar char="•"/>
            </a:pPr>
            <a:r>
              <a:rPr lang="en-US" sz="1300" kern="0" dirty="0">
                <a:latin typeface="+mn-lt"/>
              </a:rPr>
              <a:t>Peer Teaching to Junior Fellows</a:t>
            </a:r>
          </a:p>
          <a:p>
            <a:pPr marL="285750" lvl="0" indent="-285750">
              <a:buFont typeface="Arial" panose="020B0604020202020204" pitchFamily="34" charset="0"/>
              <a:buChar char="•"/>
            </a:pPr>
            <a:r>
              <a:rPr lang="en-US" sz="1300" kern="0" dirty="0">
                <a:latin typeface="+mn-lt"/>
              </a:rPr>
              <a:t>Precepting at UCSD School of Medicine sessions</a:t>
            </a:r>
          </a:p>
          <a:p>
            <a:pPr marL="285750" lvl="0" indent="-285750">
              <a:buFont typeface="Arial" panose="020B0604020202020204" pitchFamily="34" charset="0"/>
              <a:buChar char="•"/>
            </a:pPr>
            <a:r>
              <a:rPr lang="en-US" sz="1300" kern="0" dirty="0">
                <a:latin typeface="+mn-lt"/>
              </a:rPr>
              <a:t>UCSD Medical Education Grand Rounds</a:t>
            </a:r>
          </a:p>
        </p:txBody>
      </p:sp>
    </p:spTree>
    <p:extLst>
      <p:ext uri="{BB962C8B-B14F-4D97-AF65-F5344CB8AC3E}">
        <p14:creationId xmlns:p14="http://schemas.microsoft.com/office/powerpoint/2010/main" val="554602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6dab1d4-c4e5-46ff-b2e5-246f0c8ff345">DNJQF355SA62-1456604861-8</_dlc_DocId>
    <_dlc_DocIdUrl xmlns="a6dab1d4-c4e5-46ff-b2e5-246f0c8ff345">
      <Url>https://editmedschool.ucsd.edu/som/pediatrics/Divisions/HospitalMedicine/education/_layouts/15/DocIdRedir.aspx?ID=DNJQF355SA62-1456604861-8</Url>
      <Description>DNJQF355SA62-1456604861-8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6BDDF8D7406D4489D518F3058541F7" ma:contentTypeVersion="2" ma:contentTypeDescription="Create a new document." ma:contentTypeScope="" ma:versionID="e92eaecdc53efee14336dd5771f7d8f0">
  <xsd:schema xmlns:xsd="http://www.w3.org/2001/XMLSchema" xmlns:xs="http://www.w3.org/2001/XMLSchema" xmlns:p="http://schemas.microsoft.com/office/2006/metadata/properties" xmlns:ns1="http://schemas.microsoft.com/sharepoint/v3" xmlns:ns2="a6dab1d4-c4e5-46ff-b2e5-246f0c8ff345" targetNamespace="http://schemas.microsoft.com/office/2006/metadata/properties" ma:root="true" ma:fieldsID="55f4431578480c83c6b81b5173ea68f5" ns1:_="" ns2:_="">
    <xsd:import namespace="http://schemas.microsoft.com/sharepoint/v3"/>
    <xsd:import namespace="a6dab1d4-c4e5-46ff-b2e5-246f0c8ff34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dab1d4-c4e5-46ff-b2e5-246f0c8ff3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77FE107-6CB7-48E2-8E6A-C29D0A5773D1}">
  <ds:schemaRefs>
    <ds:schemaRef ds:uri="http://schemas.microsoft.com/sharepoint/v3/contenttype/forms"/>
  </ds:schemaRefs>
</ds:datastoreItem>
</file>

<file path=customXml/itemProps2.xml><?xml version="1.0" encoding="utf-8"?>
<ds:datastoreItem xmlns:ds="http://schemas.openxmlformats.org/officeDocument/2006/customXml" ds:itemID="{72F8FF89-0F89-49D2-A6B1-946F98256042}">
  <ds:schemaRefs>
    <ds:schemaRef ds:uri="http://purl.org/dc/terms/"/>
    <ds:schemaRef ds:uri="http://schemas.microsoft.com/office/2006/documentManagement/types"/>
    <ds:schemaRef ds:uri="http://schemas.openxmlformats.org/package/2006/metadata/core-properties"/>
    <ds:schemaRef ds:uri="113b2352-7c34-4748-add0-73dac2f5caea"/>
    <ds:schemaRef ds:uri="bfd17ef4-21fc-46b7-8f68-ac8a505f5c6d"/>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4CE6AB5-4F87-4CD4-92F7-DED3C67784FC}"/>
</file>

<file path=customXml/itemProps4.xml><?xml version="1.0" encoding="utf-8"?>
<ds:datastoreItem xmlns:ds="http://schemas.openxmlformats.org/officeDocument/2006/customXml" ds:itemID="{756B8DDA-C6D5-457A-B9A4-C5D936DD0391}"/>
</file>

<file path=docProps/app.xml><?xml version="1.0" encoding="utf-8"?>
<Properties xmlns="http://schemas.openxmlformats.org/officeDocument/2006/extended-properties" xmlns:vt="http://schemas.openxmlformats.org/officeDocument/2006/docPropsVTypes">
  <Template/>
  <TotalTime>1396</TotalTime>
  <Words>3068</Words>
  <Application>Microsoft Office PowerPoint</Application>
  <PresentationFormat>On-screen Show (4:3)</PresentationFormat>
  <Paragraphs>494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PowerPoint Presentation</vt:lpstr>
      <vt:lpstr>University of California, San Diego</vt:lpstr>
      <vt:lpstr>UC San Diego Health Sciences</vt:lpstr>
      <vt:lpstr>PowerPoint Presentation</vt:lpstr>
      <vt:lpstr>The Two Year Schedule</vt:lpstr>
      <vt:lpstr>PowerPoint Presentation</vt:lpstr>
      <vt:lpstr>UCSD PHM Fellowship at Rady Children’s  Complex Care and Transitional Medicine</vt:lpstr>
      <vt:lpstr>UCSD PHM Fellowship at Rady Children’s Quality Improvement and Patient Safety</vt:lpstr>
      <vt:lpstr>UCSD PHM Fellowship at Rady Children’s Education</vt:lpstr>
      <vt:lpstr>UCSD PHM Fellowship at Rady Children’s  Research</vt:lpstr>
      <vt:lpstr>UCSD PHM Fellowship at Rady Children’s  ABC Lead: Admin, Business, Career development, Leadership</vt:lpstr>
      <vt:lpstr>UCSD PHM Fellowship at Rady Children’s  Advocacy</vt:lpstr>
      <vt:lpstr>PowerPoint Presentation</vt:lpstr>
      <vt:lpstr>UCSD PHM Fellowship at Rady Children’s  Conferences and Collaborations</vt:lpstr>
      <vt:lpstr>Rady Children’s - National Recognition</vt:lpstr>
      <vt:lpstr>PowerPoint Presentation</vt:lpstr>
      <vt:lpstr>PowerPoint Presentation</vt:lpstr>
    </vt:vector>
  </TitlesOfParts>
  <Company>UCSD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UCSD Medical Center</dc:creator>
  <cp:lastModifiedBy>Patel, Aarti MD</cp:lastModifiedBy>
  <cp:revision>347</cp:revision>
  <cp:lastPrinted>2014-05-08T21:04:30Z</cp:lastPrinted>
  <dcterms:created xsi:type="dcterms:W3CDTF">2009-09-09T18:36:19Z</dcterms:created>
  <dcterms:modified xsi:type="dcterms:W3CDTF">2022-06-07T20:56:03Z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0x010100936BDDF8D7406D4489D518F3058541F7</vt:lpwstr>
  </property>
  <property fmtid="{D5CDD505-2E9C-101B-9397-08002B2CF9AE}" pid="3" name="_dlc_DocIdItemGuid">
    <vt:lpwstr>1df14613-ef68-499f-9a55-b3b4d2bb2e0c</vt:lpwstr>
  </property>
</Properties>
</file>